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4" r:id="rId8"/>
    <p:sldId id="266" r:id="rId9"/>
    <p:sldId id="262" r:id="rId10"/>
    <p:sldId id="263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zione predefinita" id="{D927FAED-5A30-4A1F-8394-EB7FF35D4790}">
          <p14:sldIdLst>
            <p14:sldId id="256"/>
            <p14:sldId id="257"/>
            <p14:sldId id="258"/>
            <p14:sldId id="259"/>
            <p14:sldId id="261"/>
            <p14:sldId id="265"/>
            <p14:sldId id="264"/>
            <p14:sldId id="266"/>
            <p14:sldId id="262"/>
            <p14:sldId id="263"/>
            <p14:sldId id="267"/>
          </p14:sldIdLst>
        </p14:section>
        <p14:section name="Sezione senza titolo" id="{5C012825-8984-4A2D-8D58-973B41EA8739}">
          <p14:sldIdLst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75733" y="-135467"/>
            <a:ext cx="8698270" cy="6423377"/>
          </a:xfrm>
        </p:spPr>
        <p:txBody>
          <a:bodyPr/>
          <a:lstStyle/>
          <a:p>
            <a:r>
              <a:rPr lang="it-IT" dirty="0" smtClean="0"/>
              <a:t>K2-BREAKING DOWN WALLS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1078523" y="636416"/>
            <a:ext cx="11080478" cy="4748384"/>
          </a:xfrm>
        </p:spPr>
        <p:txBody>
          <a:bodyPr>
            <a:normAutofit/>
          </a:bodyPr>
          <a:lstStyle/>
          <a:p>
            <a:endParaRPr lang="it-IT" sz="4000" dirty="0" smtClean="0"/>
          </a:p>
        </p:txBody>
      </p:sp>
      <p:pic>
        <p:nvPicPr>
          <p:cNvPr id="5122" name="Picture 2" descr="Risultati immagini per erasmus immag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0205" y="636416"/>
            <a:ext cx="10378410" cy="450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0381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m\Desktop\bandiera-lettonia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7044" y="1091565"/>
            <a:ext cx="3084196" cy="2337435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MOBILITA’ STUDENTI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sz="20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74145" y="1221844"/>
            <a:ext cx="4185623" cy="430947"/>
          </a:xfrm>
        </p:spPr>
        <p:txBody>
          <a:bodyPr/>
          <a:lstStyle/>
          <a:p>
            <a:r>
              <a:rPr lang="it-IT" dirty="0" smtClean="0">
                <a:solidFill>
                  <a:srgbClr val="92D050"/>
                </a:solidFill>
              </a:rPr>
              <a:t>DESTINAZIONE</a:t>
            </a:r>
            <a:endParaRPr lang="it-IT" dirty="0">
              <a:solidFill>
                <a:srgbClr val="92D05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82221" y="1817509"/>
            <a:ext cx="2856297" cy="498055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it-IT" sz="2000" b="1" dirty="0" smtClean="0"/>
              <a:t>LETTONIA </a:t>
            </a:r>
            <a:r>
              <a:rPr lang="it-IT" sz="2600" b="1" dirty="0" smtClean="0"/>
              <a:t> </a:t>
            </a:r>
          </a:p>
          <a:p>
            <a:pPr marL="0" indent="0">
              <a:buNone/>
            </a:pPr>
            <a:r>
              <a:rPr lang="it-IT" sz="2600" dirty="0"/>
              <a:t> </a:t>
            </a:r>
            <a:r>
              <a:rPr lang="it-IT" sz="2600" dirty="0" smtClean="0"/>
              <a:t>   </a:t>
            </a:r>
            <a:r>
              <a:rPr lang="it-IT" sz="2000" dirty="0" smtClean="0"/>
              <a:t>maggio 2018</a:t>
            </a:r>
          </a:p>
          <a:p>
            <a:pPr marL="0" indent="0">
              <a:buNone/>
            </a:pPr>
            <a:endParaRPr lang="it-IT" sz="2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it-IT" sz="2000" b="1" dirty="0" smtClean="0"/>
              <a:t>GERMANIA </a:t>
            </a:r>
          </a:p>
          <a:p>
            <a:pPr marL="0" indent="0">
              <a:buNone/>
            </a:pPr>
            <a:r>
              <a:rPr lang="it-IT" sz="2600" dirty="0" smtClean="0"/>
              <a:t>   </a:t>
            </a:r>
            <a:r>
              <a:rPr lang="it-IT" sz="2000" dirty="0" smtClean="0"/>
              <a:t>settembre 2018</a:t>
            </a:r>
          </a:p>
          <a:p>
            <a:pPr marL="0" indent="0">
              <a:buNone/>
            </a:pPr>
            <a:endParaRPr lang="it-IT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it-IT" sz="2000" b="1" dirty="0" smtClean="0"/>
              <a:t>ITALIA</a:t>
            </a:r>
          </a:p>
          <a:p>
            <a:pPr marL="0" indent="0">
              <a:buNone/>
            </a:pPr>
            <a:r>
              <a:rPr lang="it-IT" dirty="0" smtClean="0"/>
              <a:t>    </a:t>
            </a:r>
            <a:r>
              <a:rPr lang="it-IT" sz="2000" dirty="0" smtClean="0"/>
              <a:t>febbraio 2019</a:t>
            </a:r>
          </a:p>
          <a:p>
            <a:pPr marL="0" indent="0">
              <a:buNone/>
            </a:pPr>
            <a:endParaRPr lang="it-IT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it-IT" sz="2000" b="1" dirty="0" smtClean="0"/>
              <a:t>PORTOGALLO</a:t>
            </a:r>
          </a:p>
          <a:p>
            <a:pPr marL="0" indent="0">
              <a:buNone/>
            </a:pPr>
            <a:r>
              <a:rPr lang="it-IT" sz="2000" dirty="0" smtClean="0"/>
              <a:t>     maggio 2019</a:t>
            </a:r>
          </a:p>
          <a:p>
            <a:pPr marL="0" indent="0">
              <a:buNone/>
            </a:pPr>
            <a:endParaRPr lang="it-IT" sz="4200" dirty="0"/>
          </a:p>
          <a:p>
            <a:pPr marL="0" indent="0">
              <a:buNone/>
            </a:pPr>
            <a:endParaRPr lang="it-IT" sz="4200" dirty="0" smtClean="0"/>
          </a:p>
          <a:p>
            <a:pPr marL="0" indent="0">
              <a:buNone/>
            </a:pPr>
            <a:endParaRPr lang="it-IT" sz="4200" dirty="0"/>
          </a:p>
          <a:p>
            <a:pPr marL="0" indent="0">
              <a:buNone/>
            </a:pPr>
            <a:endParaRPr lang="it-IT" sz="4200" dirty="0" smtClean="0"/>
          </a:p>
          <a:p>
            <a:pPr marL="0" indent="0">
              <a:buNone/>
            </a:pPr>
            <a:endParaRPr lang="it-IT" sz="4200" dirty="0" smtClean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03624" y="1186587"/>
            <a:ext cx="4185617" cy="391028"/>
          </a:xfrm>
        </p:spPr>
        <p:txBody>
          <a:bodyPr/>
          <a:lstStyle/>
          <a:p>
            <a:r>
              <a:rPr lang="it-IT" dirty="0" smtClean="0">
                <a:solidFill>
                  <a:srgbClr val="92D050"/>
                </a:solidFill>
              </a:rPr>
              <a:t>             PARTECIPANTI </a:t>
            </a:r>
            <a:endParaRPr lang="it-IT" dirty="0">
              <a:solidFill>
                <a:srgbClr val="92D05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524255" y="1817510"/>
            <a:ext cx="3364812" cy="4980553"/>
          </a:xfrm>
        </p:spPr>
        <p:txBody>
          <a:bodyPr>
            <a:noAutofit/>
          </a:bodyPr>
          <a:lstStyle/>
          <a:p>
            <a:r>
              <a:rPr lang="it-IT" sz="2000" dirty="0" smtClean="0"/>
              <a:t>Quattro alunni  + Coordinatore +1Docente del Team dei Docenti</a:t>
            </a:r>
          </a:p>
          <a:p>
            <a:pPr marL="0" indent="0">
              <a:buNone/>
            </a:pPr>
            <a:endParaRPr lang="it-IT" sz="2000" dirty="0" smtClean="0"/>
          </a:p>
          <a:p>
            <a:r>
              <a:rPr lang="it-IT" sz="2000" dirty="0" smtClean="0"/>
              <a:t>Tre alunni  + Coordinatore+1Docente </a:t>
            </a:r>
            <a:r>
              <a:rPr lang="it-IT" sz="2000" dirty="0"/>
              <a:t>del Team dei </a:t>
            </a:r>
            <a:r>
              <a:rPr lang="it-IT" sz="2000" dirty="0" smtClean="0"/>
              <a:t>Docenti</a:t>
            </a:r>
          </a:p>
          <a:p>
            <a:endParaRPr lang="it-IT" sz="2000" dirty="0" smtClean="0"/>
          </a:p>
          <a:p>
            <a:r>
              <a:rPr lang="it-IT" sz="2000" dirty="0" smtClean="0"/>
              <a:t>Tre alunni per paese accompagnati dal Coordinatore +1 Docente</a:t>
            </a:r>
            <a:endParaRPr lang="it-IT" sz="2000" dirty="0"/>
          </a:p>
          <a:p>
            <a:r>
              <a:rPr lang="it-IT" sz="2000" dirty="0" smtClean="0"/>
              <a:t>Quattro alunni + </a:t>
            </a:r>
            <a:r>
              <a:rPr lang="it-IT" sz="2000" dirty="0"/>
              <a:t>Coordinatore+1Docente del Team dei Docenti</a:t>
            </a:r>
          </a:p>
          <a:p>
            <a:pPr marL="0" indent="0">
              <a:buNone/>
            </a:pPr>
            <a:endParaRPr lang="it-IT" sz="2000" dirty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</p:txBody>
      </p:sp>
      <p:pic>
        <p:nvPicPr>
          <p:cNvPr id="1044" name="Picture 20" descr="Risultati immagini per bandiera del portoga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3166" y="5412468"/>
            <a:ext cx="2663456" cy="144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Bandiera, Italia, Italiano, Ver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1735" y="4226296"/>
            <a:ext cx="3796066" cy="142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Bandiera Tedesca, Bandiera, Tedes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6152" y="3087405"/>
            <a:ext cx="2775621" cy="103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299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225778"/>
            <a:ext cx="8596668" cy="1382087"/>
          </a:xfrm>
        </p:spPr>
        <p:txBody>
          <a:bodyPr/>
          <a:lstStyle/>
          <a:p>
            <a:r>
              <a:rPr lang="it-IT" dirty="0" smtClean="0">
                <a:solidFill>
                  <a:srgbClr val="00B0F0"/>
                </a:solidFill>
              </a:rPr>
              <a:t>CRITERI DI SELEZIONE DEI PARTECIPANTI</a:t>
            </a:r>
            <a:br>
              <a:rPr lang="it-IT" dirty="0" smtClean="0">
                <a:solidFill>
                  <a:srgbClr val="00B0F0"/>
                </a:solidFill>
              </a:rPr>
            </a:br>
            <a:r>
              <a:rPr lang="it-IT" dirty="0" smtClean="0">
                <a:solidFill>
                  <a:srgbClr val="00B0F0"/>
                </a:solidFill>
              </a:rPr>
              <a:t>COME DA PROGETTO (</a:t>
            </a:r>
            <a:r>
              <a:rPr lang="it-IT" sz="2400" dirty="0" smtClean="0">
                <a:solidFill>
                  <a:srgbClr val="00B0F0"/>
                </a:solidFill>
              </a:rPr>
              <a:t>PAG.30</a:t>
            </a:r>
            <a:r>
              <a:rPr lang="it-IT" dirty="0" smtClean="0">
                <a:solidFill>
                  <a:srgbClr val="00B0F0"/>
                </a:solidFill>
              </a:rPr>
              <a:t>)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772356"/>
            <a:ext cx="8895644" cy="4571999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00B0F0"/>
                </a:solidFill>
              </a:rPr>
              <a:t>TEAM DI COORDINAMENTO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sz="2000" dirty="0" smtClean="0">
                <a:solidFill>
                  <a:srgbClr val="00B0F0"/>
                </a:solidFill>
              </a:rPr>
              <a:t>La selezione avverrà sulla base dell’esperienza nelle diverse aree, necessaria </a:t>
            </a:r>
            <a:r>
              <a:rPr lang="it-IT" sz="2000" dirty="0">
                <a:solidFill>
                  <a:srgbClr val="00B0F0"/>
                </a:solidFill>
              </a:rPr>
              <a:t>a</a:t>
            </a:r>
            <a:r>
              <a:rPr lang="it-IT" sz="2000" dirty="0" smtClean="0">
                <a:solidFill>
                  <a:srgbClr val="00B0F0"/>
                </a:solidFill>
              </a:rPr>
              <a:t> garantire il successo del progetto </a:t>
            </a:r>
          </a:p>
          <a:p>
            <a:pPr marL="0" indent="0">
              <a:buNone/>
            </a:pPr>
            <a:r>
              <a:rPr lang="it-IT" sz="2000" dirty="0" smtClean="0">
                <a:solidFill>
                  <a:srgbClr val="00B0F0"/>
                </a:solidFill>
              </a:rPr>
              <a:t>COMPITI:  </a:t>
            </a:r>
            <a:r>
              <a:rPr lang="it-IT" dirty="0" smtClean="0"/>
              <a:t>I DOCENTI DI QUESTO TEAM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AFFIANCHERANNO ALTERNATIVAMENTE LA COORDINATRICE DEL PROGETTO NEI MEETING TRANSNAZIONALI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 COORDINERANNO I DOCENTI DI CLASSE IMPEGNATI NELLE DIVERSE ATTIVITA’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sz="2000" dirty="0" smtClean="0">
                <a:solidFill>
                  <a:srgbClr val="00B0F0"/>
                </a:solidFill>
              </a:rPr>
              <a:t>REQUISITI: </a:t>
            </a:r>
            <a:r>
              <a:rPr lang="it-IT" dirty="0" smtClean="0"/>
              <a:t>ESPERIENZA DI PROGETTAZIONE ERASMUS E/O COMPETENZA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IN LINGUA STRANIERA (ALTRA DALL’INGLESE) E/O  ESPERTO IN ICT </a:t>
            </a:r>
          </a:p>
          <a:p>
            <a:pPr marL="0" indent="0">
              <a:buNone/>
            </a:pPr>
            <a:r>
              <a:rPr lang="it-IT" dirty="0" smtClean="0"/>
              <a:t>                  APPLICATA </a:t>
            </a:r>
            <a:r>
              <a:rPr lang="it-IT" dirty="0"/>
              <a:t> </a:t>
            </a:r>
            <a:r>
              <a:rPr lang="it-IT" dirty="0" smtClean="0"/>
              <a:t>ALLA DIDATTICA E/O ESPERTO IN METODOLOGIA CLIL/CALL/CS</a:t>
            </a:r>
            <a:endParaRPr lang="it-IT" dirty="0"/>
          </a:p>
        </p:txBody>
      </p:sp>
      <p:pic>
        <p:nvPicPr>
          <p:cNvPr id="3074" name="Picture 2" descr="C:\Users\lim\Desktop\Sito_ProtAcc 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1802" y="1203960"/>
            <a:ext cx="2963192" cy="1953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29877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6356" y="334151"/>
            <a:ext cx="8596668" cy="1081998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B0F0"/>
                </a:solidFill>
              </a:rPr>
              <a:t>TEAM DEI DOCENTI E CLASSI/STUDENTI</a:t>
            </a:r>
            <a:br>
              <a:rPr lang="it-IT" dirty="0" smtClean="0">
                <a:solidFill>
                  <a:srgbClr val="00B0F0"/>
                </a:solidFill>
              </a:rPr>
            </a:br>
            <a:r>
              <a:rPr lang="it-IT" dirty="0" smtClean="0">
                <a:solidFill>
                  <a:srgbClr val="00B0F0"/>
                </a:solidFill>
              </a:rPr>
              <a:t> </a:t>
            </a:r>
            <a:r>
              <a:rPr lang="it-IT" sz="2400" dirty="0">
                <a:solidFill>
                  <a:srgbClr val="00B0F0"/>
                </a:solidFill>
              </a:rPr>
              <a:t>CRITERI DI </a:t>
            </a:r>
            <a:r>
              <a:rPr lang="it-IT" sz="2400" dirty="0" smtClean="0">
                <a:solidFill>
                  <a:srgbClr val="00B0F0"/>
                </a:solidFill>
              </a:rPr>
              <a:t>SELEZIONE </a:t>
            </a:r>
            <a:r>
              <a:rPr lang="it-IT" sz="2400" dirty="0">
                <a:solidFill>
                  <a:srgbClr val="00B0F0"/>
                </a:solidFill>
              </a:rPr>
              <a:t>COME DA PROGETTO </a:t>
            </a:r>
            <a:r>
              <a:rPr lang="it-IT" sz="2400" dirty="0" smtClean="0">
                <a:solidFill>
                  <a:srgbClr val="00B0F0"/>
                </a:solidFill>
              </a:rPr>
              <a:t>(PAG.30)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0985" y="1477108"/>
            <a:ext cx="7464560" cy="5015131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DOCENTI DIRETTAMENTE COINVOLTI NELLE TEMATICHE NECESSARIE ALL’IMPLEMENTAZIONE DELLE ATTIVITA’ PROGETTUALI 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   (LAVORO DA SVOLGERSI IN CLASSE CON I PROPRI ALUNNI)</a:t>
            </a:r>
            <a:endParaRPr lang="it-IT" dirty="0" smtClean="0"/>
          </a:p>
          <a:p>
            <a:r>
              <a:rPr lang="it-IT" dirty="0" smtClean="0"/>
              <a:t>DOCENTI INTERESSATI ALLA DIDATTICA COLLABORATIVA E MULTIDISCIPLINARE IN PROGETTI EUROPEI</a:t>
            </a:r>
          </a:p>
          <a:p>
            <a:r>
              <a:rPr lang="it-IT" dirty="0" smtClean="0"/>
              <a:t>DOCENTI CHE NON HANNO MAI PARTECIPATO A MOBILITA’ EUROPEE</a:t>
            </a:r>
          </a:p>
          <a:p>
            <a:r>
              <a:rPr lang="it-IT" dirty="0" smtClean="0"/>
              <a:t>DOCENTI CHE PRESENTANO DIFFICOLTA’ DI INTEGRAZIONE 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   (PROBLEMI DI ORDINE SOCIO-ECONOMICO, DISABILITA’, ECC…)</a:t>
            </a:r>
          </a:p>
          <a:p>
            <a:pPr marL="0" indent="0">
              <a:buNone/>
            </a:pPr>
            <a:endParaRPr lang="it-IT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QUESTI DOCENTI SELEZIONERANNO, IN MODO INTERDISCIPLINARE E CON IL SUPPORTO DEL TEAM DI COORDINAMENTO, GLI STUDENTI/LE CLASSI CON LE COMPETENZE IDONEE ALLA REALIZZAZIONE DEI COMPITI</a:t>
            </a:r>
          </a:p>
          <a:p>
            <a:pPr marL="0" indent="0" algn="just">
              <a:buNone/>
            </a:pP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SARANNO RESPONSABILI, INSIEME AL TEAM DI COORDINAMENTO, DEL PRODOTTO FINALE REALIZZATO DAGLI STUDENTI</a:t>
            </a:r>
          </a:p>
          <a:p>
            <a:pPr marL="0" indent="0" algn="just">
              <a:buNone/>
            </a:pP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TALI ATTIVITA’ SARANNO PARTE INTEGRANTE DEL  PROGRAMMA EDUCATIVO-DIDATTICO DEI C.D.C.</a:t>
            </a:r>
          </a:p>
          <a:p>
            <a:pPr marL="0" indent="0" algn="just">
              <a:buNone/>
            </a:pPr>
            <a:endParaRPr lang="it-IT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5545" y="3684333"/>
            <a:ext cx="3194756" cy="221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8173" y="752637"/>
            <a:ext cx="3027594" cy="210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3712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CRITERI DI SELEZIONE </a:t>
            </a:r>
            <a:r>
              <a:rPr lang="it-IT" dirty="0" smtClean="0">
                <a:solidFill>
                  <a:srgbClr val="00B0F0"/>
                </a:solidFill>
              </a:rPr>
              <a:t>DEGLI STUDENTI  PARTECIPANTI ALLE MOBILITA’ </a:t>
            </a:r>
            <a:r>
              <a:rPr lang="it-IT" sz="2400" dirty="0">
                <a:solidFill>
                  <a:srgbClr val="00B0F0"/>
                </a:solidFill>
              </a:rPr>
              <a:t>(PAG.30)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718756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chemeClr val="tx1"/>
                </a:solidFill>
              </a:rPr>
              <a:t>I  DIVERSI TEAM DI STUDENTI SARANNO FORMATI SECONDO I SEGUENTI CRITERI: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PARTECIPAZIONE ATTIVA AL PROGETTO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DIFFICOLTA’ DI INTEGRAZIONE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PROBLEMI DI ORDINE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SOCIO-ECONOMICO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, DISABILITA’, ECC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…)</a:t>
            </a:r>
            <a:endParaRPr lang="it-IT" dirty="0" smtClean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chemeClr val="tx1"/>
                </a:solidFill>
              </a:rPr>
              <a:t>NESSUNA ESPERIENZA DI MOBILITA’ EUROPEA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     AGLI ALUNNI INTERESSATI A PARTECIPARE ALLE MOBILITA’ SARA’ CHIESTO DI  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    PRESENTARE UN REPORT SCRITTO CIRCA</a:t>
            </a:r>
            <a:r>
              <a:rPr lang="it-IT" dirty="0">
                <a:solidFill>
                  <a:schemeClr val="tx1"/>
                </a:solidFill>
              </a:rPr>
              <a:t>:</a:t>
            </a:r>
            <a:endParaRPr lang="it-IT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chemeClr val="tx1"/>
                </a:solidFill>
              </a:rPr>
              <a:t>ESPERIENZA MATURATA NEL CORSO DELLE ATTIVITA’ SVOLTE IN CLASSE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chemeClr val="tx1"/>
                </a:solidFill>
              </a:rPr>
              <a:t>MOTIVAZIONE 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chemeClr val="tx1"/>
                </a:solidFill>
              </a:rPr>
              <a:t>ASPETTATIVE 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chemeClr val="tx1"/>
                </a:solidFill>
              </a:rPr>
              <a:t>COLLOCAZIONE DELL’ESPERIENZA NEL PROPRIO PROGETTO DI VITA</a:t>
            </a:r>
          </a:p>
          <a:p>
            <a:pPr>
              <a:buFont typeface="+mj-lt"/>
              <a:buAutoNum type="arabicPeriod"/>
            </a:pPr>
            <a:endParaRPr lang="it-IT" dirty="0" smtClean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2050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5046" y="1277815"/>
            <a:ext cx="3176954" cy="230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9930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im\Desktop\bilinguismo-e1443635253349-1140x8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0346" y="1728787"/>
            <a:ext cx="5511654" cy="3940493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487680" y="399781"/>
            <a:ext cx="880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00B0F0"/>
                </a:solidFill>
              </a:rPr>
              <a:t>BENEFICI DERIVANTI DAL PROGETTO</a:t>
            </a:r>
            <a:endParaRPr lang="it-IT" sz="3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79120" y="1295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dirty="0" smtClean="0">
                <a:solidFill>
                  <a:srgbClr val="00B050"/>
                </a:solidFill>
              </a:rPr>
              <a:t>L’AMBIENTE MULTILINGUISTICO FAVORIRA’    L’INTERNAZIONALIZZAZIONE DELL’ISTITUZIONE SCOLASTICA PONENDOLA IN UNA REALE DIMENSIONE EUROPEA</a:t>
            </a:r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4099" name="Picture 3" descr="C:\Users\lim\Desktop\cropped-img_qual_e_il_periodo_migliore_per_viaggiare_in_europa_7398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1" y="2413939"/>
            <a:ext cx="6403868" cy="4261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27232"/>
            <a:ext cx="9247610" cy="958151"/>
          </a:xfrm>
        </p:spPr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OBIETTIVI DEL PROGETTO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1951" y="1084616"/>
            <a:ext cx="8583707" cy="5411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SI INTEGRANO IN TRE AREE:</a:t>
            </a:r>
          </a:p>
          <a:p>
            <a:pPr marL="0" indent="0">
              <a:buNone/>
            </a:pP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it-IT" sz="2800" dirty="0" smtClean="0">
                <a:solidFill>
                  <a:srgbClr val="0070C0"/>
                </a:solidFill>
              </a:rPr>
              <a:t> </a:t>
            </a:r>
            <a:r>
              <a:rPr lang="it-IT" sz="2800" b="1" dirty="0" smtClean="0">
                <a:solidFill>
                  <a:srgbClr val="0070C0"/>
                </a:solidFill>
              </a:rPr>
              <a:t>MULTICULTURALISMO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Favorire la comprensione di culture e tradizioni diverse</a:t>
            </a:r>
          </a:p>
          <a:p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Promuovere inclusione e integrazione</a:t>
            </a:r>
          </a:p>
          <a:p>
            <a:pPr marL="0" indent="0">
              <a:buNone/>
            </a:pP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it-IT" sz="2800" b="1" dirty="0" smtClean="0">
                <a:solidFill>
                  <a:srgbClr val="0070C0"/>
                </a:solidFill>
              </a:rPr>
              <a:t>MULTILINGUISMO</a:t>
            </a:r>
            <a:r>
              <a:rPr lang="it-IT" sz="2800" dirty="0" smtClean="0">
                <a:solidFill>
                  <a:srgbClr val="0070C0"/>
                </a:solidFill>
              </a:rPr>
              <a:t>       </a:t>
            </a:r>
          </a:p>
          <a:p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Migliorare la competenza in lingua straniera attraverso  didattica bilingue e metodologia CLIL </a:t>
            </a:r>
          </a:p>
          <a:p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Favorire il multilinguismo attraverso la conoscenza di lingue europee meno diffuse</a:t>
            </a:r>
          </a:p>
          <a:p>
            <a:pPr marL="0" indent="0">
              <a:buNone/>
            </a:pP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it-IT" sz="2800" b="1" dirty="0" smtClean="0">
                <a:solidFill>
                  <a:srgbClr val="0070C0"/>
                </a:solidFill>
              </a:rPr>
              <a:t>NUOVE TECNOLOGIE</a:t>
            </a:r>
            <a:endParaRPr lang="it-IT" sz="2400" b="1" dirty="0" smtClean="0">
              <a:solidFill>
                <a:srgbClr val="0070C0"/>
              </a:solidFill>
            </a:endParaRPr>
          </a:p>
          <a:p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Sviluppo delle competenze digitali</a:t>
            </a:r>
            <a:endParaRPr lang="it-IT" sz="2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it-IT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it-IT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Risultati immagini per multiculturalismo immag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6175" y="405690"/>
            <a:ext cx="3420532" cy="24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isultati immagini per TECHNOLOGICAL DEVICES   immagi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6175" y="3511728"/>
            <a:ext cx="3200714" cy="270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9116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2615" y="1004710"/>
            <a:ext cx="11419385" cy="1416097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                                       OBIETTIVI SPECIFICI</a:t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dirty="0">
                <a:solidFill>
                  <a:srgbClr val="0070C0"/>
                </a:solidFill>
              </a:rPr>
              <a:t/>
            </a:r>
            <a:br>
              <a:rPr lang="it-IT" dirty="0">
                <a:solidFill>
                  <a:srgbClr val="0070C0"/>
                </a:solidFill>
              </a:rPr>
            </a:br>
            <a:r>
              <a:rPr lang="it-IT" dirty="0" smtClean="0">
                <a:solidFill>
                  <a:srgbClr val="0070C0"/>
                </a:solidFill>
              </a:rPr>
              <a:t>  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2675467"/>
            <a:ext cx="8596668" cy="3894666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Sviluppare progetti relativi a diversi aspetti culturali dei paesi partner</a:t>
            </a:r>
          </a:p>
          <a:p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Incrementare le abilità di cooperative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</a:rPr>
              <a:t>learning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 tra studenti e docenti di gradi di scuola diversi </a:t>
            </a:r>
          </a:p>
          <a:p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 Favorire la didattica incentrata sull’uso delle ICT</a:t>
            </a:r>
          </a:p>
          <a:p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Promuovere uguaglianza, coesione sociale e cittadinanza attiva</a:t>
            </a:r>
          </a:p>
          <a:p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Combattere il fenomeno del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</a:rPr>
              <a:t>drop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-out</a:t>
            </a:r>
            <a:endParaRPr lang="it-IT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Risultati immagini per classe multiculturale immag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87" y="37019"/>
            <a:ext cx="4909757" cy="263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529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IN LINEA CON GLI</a:t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dirty="0" smtClean="0">
                <a:solidFill>
                  <a:srgbClr val="0070C0"/>
                </a:solidFill>
              </a:rPr>
              <a:t>OBIETTIVI EUROPEI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2071" y="-3690"/>
            <a:ext cx="4154215" cy="278857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27" y="2928903"/>
            <a:ext cx="10162913" cy="2787050"/>
          </a:xfrm>
          <a:prstGeom prst="rect">
            <a:avLst/>
          </a:prstGeom>
        </p:spPr>
      </p:pic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785725" y="3106615"/>
            <a:ext cx="9694985" cy="1465385"/>
          </a:xfrm>
        </p:spPr>
        <p:txBody>
          <a:bodyPr/>
          <a:lstStyle/>
          <a:p>
            <a:pPr marL="0" indent="0">
              <a:buNone/>
            </a:pPr>
            <a:endParaRPr lang="it-IT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it-IT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947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Risultati immagini per bandiera francese immag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6084" y="4692746"/>
            <a:ext cx="1764345" cy="98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im\Desktop\bandiera-letton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2313" y="3154680"/>
            <a:ext cx="1604327" cy="1604327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8294" y="441960"/>
            <a:ext cx="8596668" cy="6096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PAESI PARTNERS DEL PROGETTO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6103466" cy="5638800"/>
          </a:xfrm>
        </p:spPr>
        <p:txBody>
          <a:bodyPr>
            <a:normAutofit fontScale="85000" lnSpcReduction="20000"/>
          </a:bodyPr>
          <a:lstStyle/>
          <a:p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PORTOGALLO</a:t>
            </a:r>
          </a:p>
          <a:p>
            <a:pPr marL="0" indent="0">
              <a:buNone/>
            </a:pPr>
            <a:endParaRPr lang="it-IT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GERMANIA</a:t>
            </a:r>
          </a:p>
          <a:p>
            <a:pPr marL="0" indent="0">
              <a:buNone/>
            </a:pPr>
            <a:endParaRPr lang="it-IT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ITALIA</a:t>
            </a:r>
          </a:p>
          <a:p>
            <a:endParaRPr lang="it-IT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LETTONIA</a:t>
            </a:r>
          </a:p>
          <a:p>
            <a:endParaRPr lang="it-IT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TURCHIA</a:t>
            </a:r>
          </a:p>
          <a:p>
            <a:endParaRPr lang="it-IT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FRANCIA (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Isola di Réunion)</a:t>
            </a:r>
            <a:endParaRPr lang="it-IT" sz="2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998134" y="1383324"/>
            <a:ext cx="2788291" cy="4384430"/>
          </a:xfrm>
        </p:spPr>
        <p:txBody>
          <a:bodyPr>
            <a:normAutofit fontScale="85000" lnSpcReduction="20000"/>
          </a:bodyPr>
          <a:lstStyle/>
          <a:p>
            <a:endParaRPr lang="it-IT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IL 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PROGETTO SARA’ REALIZZATO 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ANCHE IN MODALITA’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     e-TWINNING </a:t>
            </a:r>
          </a:p>
          <a:p>
            <a:endParaRPr lang="it-IT" sz="2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I RISULTATI SARANNO PUBBLICATI SU 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TWINSPACE E 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SULLA PIATTAFORMA 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 DI 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DISSEMINAZIONE </a:t>
            </a:r>
            <a:endParaRPr lang="it-IT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</a:rPr>
              <a:t>    ERASMUS</a:t>
            </a:r>
            <a:endParaRPr lang="it-IT" sz="2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dirty="0"/>
          </a:p>
        </p:txBody>
      </p:sp>
      <p:pic>
        <p:nvPicPr>
          <p:cNvPr id="2052" name="Picture 4" descr="Risultati immagini per bandiera italia immagi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3556" y="2373708"/>
            <a:ext cx="1569164" cy="104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isultati immagini per bandiera germania immagin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1411" y="1827218"/>
            <a:ext cx="1549038" cy="12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isultati immagini per bandiera portogallo immagin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2483" y="1087140"/>
            <a:ext cx="1656628" cy="100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isultati immagini per bandiera turchia immagin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4110" y="3905016"/>
            <a:ext cx="1667889" cy="92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2412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0049" y="372533"/>
            <a:ext cx="3948109" cy="1653823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                  </a:t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dirty="0" smtClean="0">
                <a:solidFill>
                  <a:srgbClr val="0070C0"/>
                </a:solidFill>
              </a:rPr>
              <a:t>SCUOLA PRIMARIA </a:t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dirty="0" smtClean="0">
                <a:solidFill>
                  <a:srgbClr val="0070C0"/>
                </a:solidFill>
              </a:rPr>
              <a:t>RISULTATI ATTESI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33714" y="276545"/>
            <a:ext cx="8358730" cy="1349056"/>
          </a:xfrm>
        </p:spPr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    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75745" y="1947023"/>
            <a:ext cx="4185623" cy="47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 smtClean="0"/>
              <a:t>PRE- PRIMARIA    (eta’ 4-5)</a:t>
            </a:r>
            <a:r>
              <a:rPr lang="en-US" sz="2000" dirty="0"/>
              <a:t> 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PRIMARIA </a:t>
            </a:r>
            <a:r>
              <a:rPr lang="en-US" sz="2000" dirty="0"/>
              <a:t>(1st -</a:t>
            </a:r>
            <a:r>
              <a:rPr lang="en-US" sz="2000" dirty="0" smtClean="0"/>
              <a:t> </a:t>
            </a:r>
            <a:r>
              <a:rPr lang="en-US" sz="2000" dirty="0"/>
              <a:t>4th grade) 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PRIMARIA </a:t>
            </a:r>
            <a:r>
              <a:rPr lang="en-US" sz="2000" dirty="0"/>
              <a:t>(5th -</a:t>
            </a:r>
            <a:r>
              <a:rPr lang="en-US" sz="2000" dirty="0" smtClean="0"/>
              <a:t> </a:t>
            </a:r>
            <a:r>
              <a:rPr lang="en-US" sz="2000" dirty="0"/>
              <a:t>6th grade) </a:t>
            </a:r>
            <a:br>
              <a:rPr lang="en-US" sz="2000" dirty="0"/>
            </a:br>
            <a:r>
              <a:rPr lang="en-US" dirty="0"/>
              <a:t/>
            </a:r>
            <a:br>
              <a:rPr lang="en-US" dirty="0"/>
            </a:b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1233" y="1385360"/>
            <a:ext cx="4185618" cy="581067"/>
          </a:xfrm>
        </p:spPr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      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88384" y="2081785"/>
            <a:ext cx="4185617" cy="3957066"/>
          </a:xfrm>
        </p:spPr>
        <p:txBody>
          <a:bodyPr/>
          <a:lstStyle/>
          <a:p>
            <a:r>
              <a:rPr lang="it-IT" sz="2000" dirty="0" smtClean="0"/>
              <a:t>Gioco interattivo creato dai bambini con software come Scratch Junior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sz="2000" dirty="0" smtClean="0"/>
              <a:t>Mini dizionario (</a:t>
            </a:r>
            <a:r>
              <a:rPr lang="it-IT" sz="2000" dirty="0" err="1" smtClean="0"/>
              <a:t>eBook</a:t>
            </a:r>
            <a:r>
              <a:rPr lang="it-IT" sz="2000" dirty="0" smtClean="0"/>
              <a:t>)</a:t>
            </a:r>
          </a:p>
          <a:p>
            <a:r>
              <a:rPr lang="it-IT" sz="2000" dirty="0" smtClean="0"/>
              <a:t>Giochi interattivi creati con software come </a:t>
            </a:r>
            <a:r>
              <a:rPr lang="it-IT" sz="2000" dirty="0" err="1" smtClean="0"/>
              <a:t>ScratchJr</a:t>
            </a:r>
            <a:endParaRPr lang="it-IT" sz="2000" dirty="0" smtClean="0"/>
          </a:p>
          <a:p>
            <a:endParaRPr lang="it-IT" sz="2000" dirty="0"/>
          </a:p>
          <a:p>
            <a:r>
              <a:rPr lang="it-IT" sz="2000" dirty="0" smtClean="0"/>
              <a:t>Mini dizionario (</a:t>
            </a:r>
            <a:r>
              <a:rPr lang="it-IT" sz="2000" dirty="0" err="1" smtClean="0"/>
              <a:t>eBook</a:t>
            </a:r>
            <a:r>
              <a:rPr lang="it-IT" sz="2000" dirty="0" smtClean="0"/>
              <a:t>)</a:t>
            </a:r>
          </a:p>
          <a:p>
            <a:r>
              <a:rPr lang="it-IT" sz="2000" dirty="0" smtClean="0"/>
              <a:t>Gioco da tavolo multiculturale</a:t>
            </a:r>
            <a:endParaRPr lang="it-IT" sz="2000" dirty="0"/>
          </a:p>
        </p:txBody>
      </p:sp>
      <p:sp>
        <p:nvSpPr>
          <p:cNvPr id="8" name="Freccia a destra 7"/>
          <p:cNvSpPr/>
          <p:nvPr/>
        </p:nvSpPr>
        <p:spPr>
          <a:xfrm>
            <a:off x="3882960" y="224087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3882960" y="36562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3882960" y="522302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170" name="Picture 2" descr="Risultati immagini per bambini che usano computers immag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6537" y="342819"/>
            <a:ext cx="4657464" cy="163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8434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1656" y="182880"/>
            <a:ext cx="8596668" cy="797169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                                     SCUOLA SECONDARIA</a:t>
            </a:r>
            <a:br>
              <a:rPr lang="it-IT" dirty="0" smtClean="0">
                <a:solidFill>
                  <a:srgbClr val="0070C0"/>
                </a:solidFill>
              </a:rPr>
            </a:b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1508760"/>
            <a:ext cx="4921956" cy="5638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200" b="1" dirty="0" err="1" smtClean="0"/>
              <a:t>Scuola</a:t>
            </a:r>
            <a:r>
              <a:rPr lang="en-US" sz="2200" b="1" dirty="0" smtClean="0"/>
              <a:t> Media e  </a:t>
            </a:r>
            <a:r>
              <a:rPr lang="en-US" sz="2200" b="1" dirty="0" err="1"/>
              <a:t>S</a:t>
            </a:r>
            <a:r>
              <a:rPr lang="en-US" sz="2200" b="1" dirty="0" err="1" smtClean="0"/>
              <a:t>econdaria</a:t>
            </a:r>
            <a:r>
              <a:rPr lang="en-US" sz="2200" b="1" dirty="0" smtClean="0"/>
              <a:t> </a:t>
            </a:r>
            <a:r>
              <a:rPr lang="en-US" sz="2200" b="1" dirty="0" err="1"/>
              <a:t>S</a:t>
            </a:r>
            <a:r>
              <a:rPr lang="en-US" sz="2200" b="1" dirty="0" err="1" smtClean="0"/>
              <a:t>uperiore</a:t>
            </a:r>
            <a:endParaRPr lang="en-US" sz="2200" b="1" dirty="0" smtClean="0"/>
          </a:p>
          <a:p>
            <a:pPr marL="0" indent="0">
              <a:buNone/>
            </a:pPr>
            <a:r>
              <a:rPr lang="en-US" sz="2200" dirty="0" smtClean="0"/>
              <a:t>    (7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/8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- 9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/10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grade) 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200" b="1" dirty="0" err="1" smtClean="0"/>
              <a:t>Scuola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Secondaria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Superiore</a:t>
            </a:r>
            <a:endParaRPr lang="en-US" sz="2200" b="1" dirty="0" smtClean="0"/>
          </a:p>
          <a:p>
            <a:pPr marL="0" indent="0">
              <a:buNone/>
            </a:pP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    (9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/10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- 11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/12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</a:t>
            </a:r>
            <a:r>
              <a:rPr lang="en-US" sz="2200" dirty="0"/>
              <a:t>grade /</a:t>
            </a:r>
            <a:r>
              <a:rPr lang="en-US" sz="2200" dirty="0" smtClean="0"/>
              <a:t>VET/</a:t>
            </a:r>
            <a:r>
              <a:rPr lang="en-US" sz="2200" dirty="0" err="1" smtClean="0"/>
              <a:t>Corsi</a:t>
            </a:r>
            <a:r>
              <a:rPr lang="en-US" sz="2200" dirty="0" smtClean="0"/>
              <a:t> </a:t>
            </a:r>
          </a:p>
          <a:p>
            <a:pPr marL="0" indent="0">
              <a:buNone/>
            </a:pPr>
            <a:r>
              <a:rPr lang="en-US" sz="2200" dirty="0" smtClean="0"/>
              <a:t>      </a:t>
            </a:r>
            <a:r>
              <a:rPr lang="en-US" sz="2200" dirty="0" err="1" smtClean="0"/>
              <a:t>Professionali</a:t>
            </a:r>
            <a:r>
              <a:rPr lang="en-US" sz="2200" dirty="0" smtClean="0"/>
              <a:t>)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dirty="0"/>
              <a:t/>
            </a:r>
            <a:br>
              <a:rPr lang="en-US" dirty="0"/>
            </a:b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455167" y="515816"/>
            <a:ext cx="4728024" cy="6342184"/>
          </a:xfrm>
        </p:spPr>
        <p:txBody>
          <a:bodyPr>
            <a:normAutofit fontScale="92500" lnSpcReduction="20000"/>
          </a:bodyPr>
          <a:lstStyle/>
          <a:p>
            <a:endParaRPr lang="it-IT" dirty="0" smtClean="0"/>
          </a:p>
          <a:p>
            <a:pPr>
              <a:buFont typeface="Wingdings" pitchFamily="2" charset="2"/>
              <a:buChar char="Ø"/>
            </a:pPr>
            <a:r>
              <a:rPr lang="it-IT" sz="2100" dirty="0" smtClean="0">
                <a:solidFill>
                  <a:schemeClr val="tx1"/>
                </a:solidFill>
              </a:rPr>
              <a:t>Quiz digitale multiculturale con informazioni dal gioco da tavola con </a:t>
            </a:r>
            <a:r>
              <a:rPr lang="it-IT" sz="2100" dirty="0" err="1" smtClean="0">
                <a:solidFill>
                  <a:schemeClr val="tx1"/>
                </a:solidFill>
              </a:rPr>
              <a:t>Kahoot</a:t>
            </a:r>
            <a:r>
              <a:rPr lang="it-IT" sz="2100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it-IT" sz="2100" dirty="0" smtClean="0">
                <a:solidFill>
                  <a:schemeClr val="tx1"/>
                </a:solidFill>
              </a:rPr>
              <a:t>Mini dizionario (</a:t>
            </a:r>
            <a:r>
              <a:rPr lang="it-IT" sz="2100" dirty="0" err="1" smtClean="0">
                <a:solidFill>
                  <a:schemeClr val="tx1"/>
                </a:solidFill>
              </a:rPr>
              <a:t>eBook</a:t>
            </a:r>
            <a:r>
              <a:rPr lang="it-IT" sz="2100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it-IT" sz="2100" dirty="0" smtClean="0">
                <a:solidFill>
                  <a:schemeClr val="tx1"/>
                </a:solidFill>
              </a:rPr>
              <a:t>Libro digitale multilingue di leggende tradizionali (</a:t>
            </a:r>
            <a:r>
              <a:rPr lang="it-IT" sz="2100" dirty="0" err="1" smtClean="0">
                <a:solidFill>
                  <a:schemeClr val="tx1"/>
                </a:solidFill>
              </a:rPr>
              <a:t>Lucidpress</a:t>
            </a:r>
            <a:r>
              <a:rPr lang="it-IT" sz="2100" dirty="0" smtClean="0">
                <a:solidFill>
                  <a:schemeClr val="tx1"/>
                </a:solidFill>
              </a:rPr>
              <a:t>) </a:t>
            </a:r>
            <a:r>
              <a:rPr lang="it-IT" sz="2100" dirty="0" smtClean="0"/>
              <a:t>– </a:t>
            </a:r>
            <a:r>
              <a:rPr lang="it-IT" sz="2100" dirty="0" smtClean="0">
                <a:solidFill>
                  <a:srgbClr val="0070C0"/>
                </a:solidFill>
              </a:rPr>
              <a:t>a cura dell’Italia (attività a partire da gennaio, entro maggio 2018)</a:t>
            </a:r>
          </a:p>
          <a:p>
            <a:pPr>
              <a:buFont typeface="+mj-lt"/>
              <a:buAutoNum type="arabicPeriod"/>
            </a:pPr>
            <a:r>
              <a:rPr lang="it-IT" sz="2100" dirty="0" smtClean="0">
                <a:solidFill>
                  <a:schemeClr val="tx1"/>
                </a:solidFill>
              </a:rPr>
              <a:t>Versione stampata del libro di storie multilingue</a:t>
            </a:r>
          </a:p>
          <a:p>
            <a:r>
              <a:rPr lang="it-IT" sz="2100" dirty="0" smtClean="0">
                <a:solidFill>
                  <a:schemeClr val="tx1"/>
                </a:solidFill>
              </a:rPr>
              <a:t>Ricerche: Storia, Luoghi, Monumenti, Cultura, Tradizioni, </a:t>
            </a:r>
            <a:r>
              <a:rPr lang="it-IT" sz="2100" dirty="0" err="1" smtClean="0">
                <a:solidFill>
                  <a:schemeClr val="tx1"/>
                </a:solidFill>
              </a:rPr>
              <a:t>ecc</a:t>
            </a:r>
            <a:r>
              <a:rPr lang="it-IT" sz="2100" dirty="0" smtClean="0">
                <a:solidFill>
                  <a:schemeClr val="tx1"/>
                </a:solidFill>
              </a:rPr>
              <a:t>… </a:t>
            </a:r>
            <a:r>
              <a:rPr lang="it-IT" sz="2100" dirty="0">
                <a:solidFill>
                  <a:schemeClr val="tx1"/>
                </a:solidFill>
              </a:rPr>
              <a:t> </a:t>
            </a:r>
            <a:br>
              <a:rPr lang="it-IT" sz="2100" dirty="0">
                <a:solidFill>
                  <a:schemeClr val="tx1"/>
                </a:solidFill>
              </a:rPr>
            </a:br>
            <a:r>
              <a:rPr lang="it-IT" sz="2100" dirty="0" smtClean="0">
                <a:solidFill>
                  <a:schemeClr val="tx1"/>
                </a:solidFill>
              </a:rPr>
              <a:t>a) </a:t>
            </a:r>
            <a:r>
              <a:rPr lang="it-IT" sz="2100" dirty="0" err="1" smtClean="0">
                <a:solidFill>
                  <a:schemeClr val="tx1"/>
                </a:solidFill>
              </a:rPr>
              <a:t>Puppet</a:t>
            </a:r>
            <a:r>
              <a:rPr lang="it-IT" sz="2100" dirty="0" smtClean="0">
                <a:solidFill>
                  <a:schemeClr val="tx1"/>
                </a:solidFill>
              </a:rPr>
              <a:t> </a:t>
            </a:r>
            <a:r>
              <a:rPr lang="it-IT" sz="2100" dirty="0" err="1" smtClean="0">
                <a:solidFill>
                  <a:schemeClr val="tx1"/>
                </a:solidFill>
              </a:rPr>
              <a:t>mascot</a:t>
            </a:r>
            <a:r>
              <a:rPr lang="it-IT" sz="2100" dirty="0" smtClean="0">
                <a:solidFill>
                  <a:schemeClr val="tx1"/>
                </a:solidFill>
              </a:rPr>
              <a:t> </a:t>
            </a:r>
            <a:r>
              <a:rPr lang="it-IT" sz="2100" dirty="0" smtClean="0">
                <a:solidFill>
                  <a:srgbClr val="0070C0"/>
                </a:solidFill>
              </a:rPr>
              <a:t>(a cura della    Turchia)</a:t>
            </a:r>
            <a:r>
              <a:rPr lang="it-IT" sz="2100" dirty="0" smtClean="0"/>
              <a:t/>
            </a:r>
            <a:br>
              <a:rPr lang="it-IT" sz="2100" dirty="0" smtClean="0"/>
            </a:br>
            <a:r>
              <a:rPr lang="it-IT" sz="2100" dirty="0" smtClean="0">
                <a:solidFill>
                  <a:srgbClr val="0070C0"/>
                </a:solidFill>
              </a:rPr>
              <a:t>b) </a:t>
            </a:r>
            <a:r>
              <a:rPr lang="it-IT" sz="2100" dirty="0" smtClean="0">
                <a:solidFill>
                  <a:schemeClr val="tx1"/>
                </a:solidFill>
              </a:rPr>
              <a:t>Brochure digitale multiculturale </a:t>
            </a:r>
            <a:r>
              <a:rPr lang="it-IT" sz="2100" dirty="0" smtClean="0">
                <a:solidFill>
                  <a:srgbClr val="0070C0"/>
                </a:solidFill>
              </a:rPr>
              <a:t>(a    cura della Lettonia)</a:t>
            </a:r>
            <a:br>
              <a:rPr lang="it-IT" sz="2100" dirty="0" smtClean="0">
                <a:solidFill>
                  <a:srgbClr val="0070C0"/>
                </a:solidFill>
              </a:rPr>
            </a:br>
            <a:r>
              <a:rPr lang="it-IT" sz="2100" dirty="0" smtClean="0">
                <a:solidFill>
                  <a:srgbClr val="0070C0"/>
                </a:solidFill>
              </a:rPr>
              <a:t>c) </a:t>
            </a:r>
            <a:r>
              <a:rPr lang="it-IT" sz="2100" dirty="0" err="1" smtClean="0">
                <a:solidFill>
                  <a:schemeClr val="tx1"/>
                </a:solidFill>
              </a:rPr>
              <a:t>Videos</a:t>
            </a:r>
            <a:r>
              <a:rPr lang="it-IT" sz="2100" dirty="0" smtClean="0">
                <a:solidFill>
                  <a:schemeClr val="tx1"/>
                </a:solidFill>
              </a:rPr>
              <a:t> -  Scripts(</a:t>
            </a:r>
            <a:r>
              <a:rPr lang="it-IT" sz="2100" dirty="0" smtClean="0">
                <a:solidFill>
                  <a:srgbClr val="0070C0"/>
                </a:solidFill>
              </a:rPr>
              <a:t>a</a:t>
            </a:r>
            <a:r>
              <a:rPr lang="it-IT" sz="2100" dirty="0" smtClean="0">
                <a:solidFill>
                  <a:schemeClr val="tx1"/>
                </a:solidFill>
              </a:rPr>
              <a:t> </a:t>
            </a:r>
            <a:r>
              <a:rPr lang="it-IT" sz="2100" dirty="0" smtClean="0">
                <a:solidFill>
                  <a:srgbClr val="0070C0"/>
                </a:solidFill>
              </a:rPr>
              <a:t>cura dell’Italia</a:t>
            </a:r>
            <a:r>
              <a:rPr lang="it-IT" sz="2100" dirty="0" smtClean="0"/>
              <a:t>)</a:t>
            </a:r>
            <a:br>
              <a:rPr lang="it-IT" sz="2100" dirty="0" smtClean="0"/>
            </a:br>
            <a:r>
              <a:rPr lang="it-IT" sz="2100" dirty="0" smtClean="0">
                <a:solidFill>
                  <a:srgbClr val="0070C0"/>
                </a:solidFill>
              </a:rPr>
              <a:t>d) </a:t>
            </a:r>
            <a:r>
              <a:rPr lang="it-IT" sz="2100" dirty="0" smtClean="0">
                <a:solidFill>
                  <a:schemeClr val="tx1"/>
                </a:solidFill>
              </a:rPr>
              <a:t>CITY APPS </a:t>
            </a:r>
            <a:r>
              <a:rPr lang="it-IT" sz="2100" dirty="0" smtClean="0">
                <a:solidFill>
                  <a:srgbClr val="0070C0"/>
                </a:solidFill>
              </a:rPr>
              <a:t>(a cura del Portogallo)</a:t>
            </a:r>
          </a:p>
          <a:p>
            <a:r>
              <a:rPr lang="it-IT" sz="2100" dirty="0" smtClean="0">
                <a:solidFill>
                  <a:srgbClr val="0070C0"/>
                </a:solidFill>
              </a:rPr>
              <a:t>e)</a:t>
            </a:r>
            <a:r>
              <a:rPr lang="it-IT" sz="2100" dirty="0" smtClean="0">
                <a:solidFill>
                  <a:schemeClr val="tx1"/>
                </a:solidFill>
              </a:rPr>
              <a:t>Portfolio multilinguistico </a:t>
            </a:r>
            <a:r>
              <a:rPr lang="it-IT" sz="2100" dirty="0" smtClean="0">
                <a:solidFill>
                  <a:srgbClr val="0070C0"/>
                </a:solidFill>
              </a:rPr>
              <a:t>(a cura dell’Italia)</a:t>
            </a:r>
          </a:p>
          <a:p>
            <a:r>
              <a:rPr lang="it-IT" sz="2100" dirty="0" smtClean="0">
                <a:solidFill>
                  <a:srgbClr val="0070C0"/>
                </a:solidFill>
              </a:rPr>
              <a:t>f) </a:t>
            </a:r>
            <a:r>
              <a:rPr lang="it-IT" sz="2100" dirty="0" smtClean="0">
                <a:solidFill>
                  <a:schemeClr val="tx1"/>
                </a:solidFill>
              </a:rPr>
              <a:t>Rappresentazione teatrale</a:t>
            </a:r>
            <a:endParaRPr lang="it-IT" sz="2100" dirty="0">
              <a:solidFill>
                <a:schemeClr val="tx1"/>
              </a:solidFill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4776786" y="29411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4737824" y="46319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194" name="Picture 2" descr="Risultati immagini per studenti che usano computers immag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664" y="184286"/>
            <a:ext cx="4286250" cy="274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0668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950285"/>
            <a:ext cx="4730044" cy="1578426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0B0F0"/>
                </a:solidFill>
              </a:rPr>
              <a:t>L’ITALIA HA LA RESPONSABILITA’ DI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it-IT" dirty="0" smtClean="0"/>
          </a:p>
          <a:p>
            <a:r>
              <a:rPr lang="it-IT" sz="2000" dirty="0" smtClean="0"/>
              <a:t>REDIGERE LO STORY BOOK DIGITALE E MULTILINGUE</a:t>
            </a:r>
          </a:p>
          <a:p>
            <a:endParaRPr lang="it-IT" sz="2000" dirty="0" smtClean="0"/>
          </a:p>
          <a:p>
            <a:r>
              <a:rPr lang="it-IT" sz="2000" dirty="0" smtClean="0"/>
              <a:t>REDIGERE IL COPIONE PER I VIDEO GIRATI DURANTE GLI SCAMBI</a:t>
            </a:r>
          </a:p>
          <a:p>
            <a:endParaRPr lang="it-IT" sz="2000" dirty="0" smtClean="0"/>
          </a:p>
          <a:p>
            <a:r>
              <a:rPr lang="it-IT" sz="2000" dirty="0" smtClean="0"/>
              <a:t>OSPITARE </a:t>
            </a:r>
            <a:r>
              <a:rPr lang="it-IT" sz="2000" dirty="0"/>
              <a:t>IL 3° SCAMBIO </a:t>
            </a:r>
            <a:r>
              <a:rPr lang="it-IT" sz="2000" dirty="0" smtClean="0"/>
              <a:t>ALUNNI</a:t>
            </a:r>
          </a:p>
          <a:p>
            <a:pPr marL="0" indent="0">
              <a:buNone/>
            </a:pPr>
            <a:endParaRPr lang="it-IT" sz="2000" dirty="0" smtClean="0"/>
          </a:p>
          <a:p>
            <a:r>
              <a:rPr lang="it-IT" sz="2000" dirty="0" smtClean="0"/>
              <a:t>ORGANIZZARE E PRODURRE IL PORTFOLIO MULTILINGUISTICO </a:t>
            </a:r>
          </a:p>
          <a:p>
            <a:pPr marL="0" indent="0">
              <a:buNone/>
            </a:pPr>
            <a:r>
              <a:rPr lang="it-IT" sz="2000" dirty="0" smtClean="0"/>
              <a:t>     </a:t>
            </a:r>
            <a:r>
              <a:rPr lang="it-IT" sz="2000" dirty="0" err="1" smtClean="0"/>
              <a:t>e-BOOK</a:t>
            </a:r>
            <a:endParaRPr lang="it-IT" sz="20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3229941" cy="38807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it-IT" dirty="0" smtClean="0"/>
          </a:p>
          <a:p>
            <a:r>
              <a:rPr lang="it-IT" sz="2000" dirty="0" smtClean="0"/>
              <a:t>MAGGIO 2018</a:t>
            </a:r>
          </a:p>
          <a:p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smtClean="0"/>
              <a:t>ENTRO SETTEMBRE 2018</a:t>
            </a:r>
          </a:p>
          <a:p>
            <a:pPr marL="0" indent="0">
              <a:buNone/>
            </a:pPr>
            <a:endParaRPr lang="it-IT" sz="2000" dirty="0" smtClean="0"/>
          </a:p>
          <a:p>
            <a:r>
              <a:rPr lang="it-IT" sz="2000" dirty="0" smtClean="0"/>
              <a:t>FEBBRAIO  2019</a:t>
            </a:r>
            <a:endParaRPr lang="it-IT" sz="2000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 smtClean="0"/>
          </a:p>
          <a:p>
            <a:r>
              <a:rPr lang="it-IT" sz="2000" dirty="0" smtClean="0"/>
              <a:t>MAGGIO 2019</a:t>
            </a:r>
            <a:endParaRPr lang="it-IT" sz="2000" dirty="0"/>
          </a:p>
        </p:txBody>
      </p:sp>
      <p:pic>
        <p:nvPicPr>
          <p:cNvPr id="10242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5781" y="4792134"/>
            <a:ext cx="3341511" cy="206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isultati immagini per ARRIVO IN AEROPORTO  immagi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2815" y="2746799"/>
            <a:ext cx="2912533" cy="152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magine correl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0060" y="182880"/>
            <a:ext cx="2673420" cy="222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2093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96" y="257049"/>
            <a:ext cx="4640726" cy="1320800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0070C0"/>
                </a:solidFill>
              </a:rPr>
              <a:t>MEETING TRASNAZIONALI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/>
              <a:t>durata: cinque - sette giorni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38641" y="1682946"/>
            <a:ext cx="4184035" cy="4733094"/>
          </a:xfrm>
        </p:spPr>
        <p:txBody>
          <a:bodyPr>
            <a:normAutofit fontScale="85000" lnSpcReduction="20000"/>
          </a:bodyPr>
          <a:lstStyle/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r>
              <a:rPr lang="it-IT" sz="2300" dirty="0" smtClean="0">
                <a:solidFill>
                  <a:srgbClr val="0070C0"/>
                </a:solidFill>
              </a:rPr>
              <a:t>Portogallo</a:t>
            </a:r>
          </a:p>
          <a:p>
            <a:pPr marL="0" indent="0">
              <a:buNone/>
            </a:pPr>
            <a:r>
              <a:rPr lang="it-IT" sz="23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it-IT" sz="2300" dirty="0">
                <a:solidFill>
                  <a:schemeClr val="accent2">
                    <a:lumMod val="75000"/>
                  </a:schemeClr>
                </a:solidFill>
              </a:rPr>
              <a:t>g</a:t>
            </a:r>
            <a:r>
              <a:rPr lang="it-IT" sz="2300" dirty="0" smtClean="0">
                <a:solidFill>
                  <a:schemeClr val="accent2">
                    <a:lumMod val="75000"/>
                  </a:schemeClr>
                </a:solidFill>
              </a:rPr>
              <a:t>ennaio 2018</a:t>
            </a:r>
          </a:p>
          <a:p>
            <a:pPr marL="0" indent="0">
              <a:buNone/>
            </a:pPr>
            <a:endParaRPr lang="it-IT" sz="2300" dirty="0" smtClean="0"/>
          </a:p>
          <a:p>
            <a:pPr marL="0" indent="0">
              <a:buNone/>
            </a:pPr>
            <a:endParaRPr lang="it-IT" sz="2300" dirty="0" smtClean="0"/>
          </a:p>
          <a:p>
            <a:r>
              <a:rPr lang="it-IT" sz="2300" dirty="0" smtClean="0">
                <a:solidFill>
                  <a:srgbClr val="0070C0"/>
                </a:solidFill>
              </a:rPr>
              <a:t>La Réunion</a:t>
            </a:r>
          </a:p>
          <a:p>
            <a:pPr marL="0" indent="0">
              <a:buNone/>
            </a:pPr>
            <a:r>
              <a:rPr lang="it-IT" sz="2300" dirty="0" smtClean="0">
                <a:solidFill>
                  <a:schemeClr val="accent2">
                    <a:lumMod val="75000"/>
                  </a:schemeClr>
                </a:solidFill>
              </a:rPr>
              <a:t> novembre 2018</a:t>
            </a:r>
            <a:endParaRPr lang="it-IT" sz="23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it-IT" sz="2300" dirty="0" smtClean="0"/>
          </a:p>
          <a:p>
            <a:endParaRPr lang="it-IT" sz="2300" dirty="0" smtClean="0"/>
          </a:p>
          <a:p>
            <a:r>
              <a:rPr lang="it-IT" sz="2300" dirty="0" smtClean="0">
                <a:solidFill>
                  <a:srgbClr val="0070C0"/>
                </a:solidFill>
              </a:rPr>
              <a:t>Turchia</a:t>
            </a:r>
          </a:p>
          <a:p>
            <a:pPr marL="0" indent="0">
              <a:buNone/>
            </a:pPr>
            <a:r>
              <a:rPr lang="it-IT" sz="2300" dirty="0" smtClean="0">
                <a:solidFill>
                  <a:schemeClr val="accent2">
                    <a:lumMod val="75000"/>
                  </a:schemeClr>
                </a:solidFill>
              </a:rPr>
              <a:t> ottobre 2019</a:t>
            </a:r>
            <a:endParaRPr lang="it-IT" sz="23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74854" y="1365955"/>
            <a:ext cx="4184034" cy="53057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it-IT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it-IT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2600" dirty="0" smtClean="0">
                <a:solidFill>
                  <a:schemeClr val="accent1">
                    <a:lumMod val="75000"/>
                  </a:schemeClr>
                </a:solidFill>
              </a:rPr>
              <a:t>Organizzazione e workshop su metodologia CLIL- Software didattici: Scratch, </a:t>
            </a:r>
            <a:r>
              <a:rPr lang="it-IT" sz="2600" dirty="0" err="1" smtClean="0">
                <a:solidFill>
                  <a:schemeClr val="accent1">
                    <a:lumMod val="75000"/>
                  </a:schemeClr>
                </a:solidFill>
              </a:rPr>
              <a:t>Padlet</a:t>
            </a:r>
            <a:r>
              <a:rPr lang="it-IT" sz="26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2600" dirty="0" err="1" smtClean="0">
                <a:solidFill>
                  <a:schemeClr val="accent1">
                    <a:lumMod val="75000"/>
                  </a:schemeClr>
                </a:solidFill>
              </a:rPr>
              <a:t>Lucidpress</a:t>
            </a:r>
            <a:r>
              <a:rPr lang="it-IT" sz="2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600" dirty="0" err="1" smtClean="0">
                <a:solidFill>
                  <a:schemeClr val="accent1">
                    <a:lumMod val="75000"/>
                  </a:schemeClr>
                </a:solidFill>
              </a:rPr>
              <a:t>ecc…</a:t>
            </a:r>
            <a:r>
              <a:rPr lang="it-IT" sz="2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it-IT" sz="2600" dirty="0" smtClean="0">
                <a:solidFill>
                  <a:schemeClr val="accent1">
                    <a:lumMod val="75000"/>
                  </a:schemeClr>
                </a:solidFill>
              </a:rPr>
              <a:t>Monitoraggio e valutazione del lavoro svolto</a:t>
            </a:r>
          </a:p>
          <a:p>
            <a:pPr marL="0" indent="0">
              <a:buNone/>
            </a:pPr>
            <a:endParaRPr lang="it-IT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it-IT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2600" dirty="0" smtClean="0">
                <a:solidFill>
                  <a:schemeClr val="accent1">
                    <a:lumMod val="75000"/>
                  </a:schemeClr>
                </a:solidFill>
              </a:rPr>
              <a:t>Monitoraggio e valutazione finale </a:t>
            </a:r>
            <a:endParaRPr lang="it-IT" sz="2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it-IT" sz="2100" dirty="0"/>
          </a:p>
        </p:txBody>
      </p:sp>
      <p:sp>
        <p:nvSpPr>
          <p:cNvPr id="5" name="Freccia a destra 4"/>
          <p:cNvSpPr/>
          <p:nvPr/>
        </p:nvSpPr>
        <p:spPr>
          <a:xfrm>
            <a:off x="2754490" y="274489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2739250" y="413890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2739250" y="53942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218" name="Picture 2" descr="Risultati immagini per viaggiare  immag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1333" y="169333"/>
            <a:ext cx="463973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228600" y="1310640"/>
            <a:ext cx="4008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Partecipanti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:      </a:t>
            </a:r>
            <a:r>
              <a:rPr lang="it-IT" dirty="0" smtClean="0"/>
              <a:t>Coordinatore + </a:t>
            </a:r>
          </a:p>
          <a:p>
            <a:r>
              <a:rPr lang="it-IT" dirty="0" smtClean="0"/>
              <a:t>                         alternativamente 1 </a:t>
            </a:r>
          </a:p>
          <a:p>
            <a:r>
              <a:rPr lang="it-IT" dirty="0"/>
              <a:t> </a:t>
            </a:r>
            <a:r>
              <a:rPr lang="it-IT" dirty="0" smtClean="0"/>
              <a:t>                        Docente del Team di</a:t>
            </a:r>
          </a:p>
          <a:p>
            <a:r>
              <a:rPr lang="it-IT" dirty="0"/>
              <a:t> </a:t>
            </a:r>
            <a:r>
              <a:rPr lang="it-IT" dirty="0" smtClean="0"/>
              <a:t>                        Coordinamento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739558070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1261</TotalTime>
  <Words>731</Words>
  <Application>Microsoft Office PowerPoint</Application>
  <PresentationFormat>Personalizzato</PresentationFormat>
  <Paragraphs>190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Sfaccettatura</vt:lpstr>
      <vt:lpstr>K2-BREAKING DOWN WALLS </vt:lpstr>
      <vt:lpstr>OBIETTIVI DEL PROGETTO</vt:lpstr>
      <vt:lpstr>                                       OBIETTIVI SPECIFICI    </vt:lpstr>
      <vt:lpstr>IN LINEA CON GLI OBIETTIVI EUROPEI</vt:lpstr>
      <vt:lpstr>PAESI PARTNERS DEL PROGETTO   </vt:lpstr>
      <vt:lpstr>                   SCUOLA PRIMARIA  RISULTATI ATTESI</vt:lpstr>
      <vt:lpstr>                                     SCUOLA SECONDARIA </vt:lpstr>
      <vt:lpstr>L’ITALIA HA LA RESPONSABILITA’ DI</vt:lpstr>
      <vt:lpstr>MEETING TRASNAZIONALI  durata: cinque - sette giorni</vt:lpstr>
      <vt:lpstr>MOBILITA’ STUDENTI </vt:lpstr>
      <vt:lpstr>CRITERI DI SELEZIONE DEI PARTECIPANTI COME DA PROGETTO (PAG.30)</vt:lpstr>
      <vt:lpstr>TEAM DEI DOCENTI E CLASSI/STUDENTI  CRITERI DI SELEZIONE COME DA PROGETTO (PAG.30)</vt:lpstr>
      <vt:lpstr>CRITERI DI SELEZIONE DEGLI STUDENTI  PARTECIPANTI ALLE MOBILITA’ (PAG.30)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KA2  BREAKING DOWN WALLS</dc:title>
  <dc:creator>stella</dc:creator>
  <cp:lastModifiedBy>utente</cp:lastModifiedBy>
  <cp:revision>109</cp:revision>
  <dcterms:created xsi:type="dcterms:W3CDTF">2017-10-08T10:27:18Z</dcterms:created>
  <dcterms:modified xsi:type="dcterms:W3CDTF">2017-10-17T07:56:41Z</dcterms:modified>
</cp:coreProperties>
</file>