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1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0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38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0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67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81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814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463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08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14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16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81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05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7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46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18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39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BC3576-DC75-4BFD-8DBA-6F6C21FCCB33}" type="datetimeFigureOut">
              <a:rPr lang="it-IT" smtClean="0"/>
              <a:t>05/04/20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9FD744-1720-469C-88A4-9DFAE2EA46D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8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889" y="1610157"/>
            <a:ext cx="2495549" cy="4570337"/>
          </a:xfrm>
          <a:prstGeom prst="rect">
            <a:avLst/>
          </a:prstGeom>
        </p:spPr>
      </p:pic>
      <p:sp>
        <p:nvSpPr>
          <p:cNvPr id="3" name="Fumetto 4 2"/>
          <p:cNvSpPr/>
          <p:nvPr/>
        </p:nvSpPr>
        <p:spPr>
          <a:xfrm rot="322241">
            <a:off x="7188172" y="35681"/>
            <a:ext cx="4956269" cy="247079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8116081" y="347747"/>
            <a:ext cx="31004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CIAO A TUTTI RAGAZZI, OGGI VI PRESENTER</a:t>
            </a:r>
            <a:r>
              <a:rPr lang="it-IT" dirty="0" smtClean="0"/>
              <a:t>Ò</a:t>
            </a:r>
            <a:r>
              <a:rPr lang="it-IT" dirty="0" smtClean="0">
                <a:latin typeface="+mj-lt"/>
              </a:rPr>
              <a:t> IL PRESENTE DEL VERBO </a:t>
            </a:r>
            <a:r>
              <a:rPr lang="el-GR" sz="2400" b="1" dirty="0" smtClean="0">
                <a:solidFill>
                  <a:srgbClr val="FF0000"/>
                </a:solidFill>
                <a:latin typeface="+mj-lt"/>
              </a:rPr>
              <a:t>εἰμί</a:t>
            </a:r>
            <a:r>
              <a:rPr lang="it-IT" dirty="0" smtClean="0">
                <a:latin typeface="+mj-lt"/>
              </a:rPr>
              <a:t>, VERBO GRECO CHE IN ITALIANO SIGNIFICA «ESSERE» </a:t>
            </a:r>
            <a:endParaRPr lang="it-IT" dirty="0">
              <a:latin typeface="+mj-lt"/>
            </a:endParaRPr>
          </a:p>
        </p:txBody>
      </p:sp>
      <p:pic>
        <p:nvPicPr>
          <p:cNvPr id="1032" name="Picture 8" descr="10 dei siti archeologici più importanti in Grecia | Travel Idea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26474"/>
            <a:ext cx="4989437" cy="555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66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54369" y="665018"/>
            <a:ext cx="39485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il verbo essere greco </a:t>
            </a:r>
            <a:r>
              <a:rPr lang="it-IT" b="1" dirty="0" smtClean="0">
                <a:solidFill>
                  <a:srgbClr val="FF0000"/>
                </a:solidFill>
              </a:rPr>
              <a:t>«</a:t>
            </a:r>
            <a:r>
              <a:rPr lang="el-GR" b="1" dirty="0" smtClean="0">
                <a:solidFill>
                  <a:srgbClr val="FF0000"/>
                </a:solidFill>
              </a:rPr>
              <a:t>εἰμί</a:t>
            </a:r>
            <a:r>
              <a:rPr lang="it-IT" b="1" dirty="0" smtClean="0">
                <a:solidFill>
                  <a:srgbClr val="FF0000"/>
                </a:solidFill>
              </a:rPr>
              <a:t>» </a:t>
            </a:r>
            <a:r>
              <a:rPr lang="it-IT" b="1" dirty="0" smtClean="0"/>
              <a:t>rientra nella categoria dei verbi con presente radicale, verbi in cui il tema del presente è uguale al tema verbale.</a:t>
            </a:r>
          </a:p>
          <a:p>
            <a:pPr algn="ctr"/>
            <a:endParaRPr lang="it-IT" b="1" dirty="0"/>
          </a:p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Questo verbo appartiene anche alla coniugazione atematica </a:t>
            </a:r>
            <a:r>
              <a:rPr lang="el-GR" b="1" dirty="0" smtClean="0"/>
              <a:t>–μί</a:t>
            </a:r>
            <a:r>
              <a:rPr lang="it-IT" b="1" dirty="0" smtClean="0"/>
              <a:t>.</a:t>
            </a:r>
          </a:p>
          <a:p>
            <a:pPr algn="ctr"/>
            <a:r>
              <a:rPr lang="it-IT" b="1" dirty="0" smtClean="0"/>
              <a:t>Il tema verbale di </a:t>
            </a:r>
            <a:r>
              <a:rPr lang="it-IT" b="1" dirty="0" err="1" smtClean="0"/>
              <a:t>εἰμί</a:t>
            </a:r>
            <a:r>
              <a:rPr lang="it-IT" b="1" dirty="0" smtClean="0"/>
              <a:t> è </a:t>
            </a:r>
            <a:r>
              <a:rPr lang="el-GR" b="1" dirty="0" smtClean="0"/>
              <a:t>εσ</a:t>
            </a:r>
            <a:r>
              <a:rPr lang="it-IT" b="1" dirty="0" smtClean="0"/>
              <a:t>-/</a:t>
            </a:r>
            <a:r>
              <a:rPr lang="el-GR" b="1" dirty="0"/>
              <a:t>σ</a:t>
            </a:r>
            <a:endParaRPr lang="it-IT" b="1" dirty="0" smtClean="0"/>
          </a:p>
          <a:p>
            <a:pPr algn="ctr"/>
            <a:endParaRPr lang="it-IT" b="1" dirty="0"/>
          </a:p>
          <a:p>
            <a:endParaRPr lang="it-IT" b="1" dirty="0" smtClean="0"/>
          </a:p>
          <a:p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23018" y="3408218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Il verbo </a:t>
            </a:r>
            <a:r>
              <a:rPr lang="it-IT" b="1" dirty="0" err="1"/>
              <a:t>εἰμί</a:t>
            </a:r>
            <a:r>
              <a:rPr lang="it-IT" b="1" dirty="0"/>
              <a:t> può essere usato come copula, se è accompagnato da un aggettivo o da un sostantivo riferiti al soggetto, o come predicato verbale. Nel caso del predicato nominale la parte nominale è per lo più sprovvista di articolo. Molto spesso il verbo, quando ha funzione di copula, è</a:t>
            </a:r>
            <a:r>
              <a:rPr lang="it-IT" b="1" dirty="0" smtClean="0"/>
              <a:t> </a:t>
            </a:r>
            <a:r>
              <a:rPr lang="it-IT" b="1" dirty="0"/>
              <a:t>sottinteso. Si ha in questo caso un periodo nominale</a:t>
            </a:r>
            <a:r>
              <a:rPr lang="it-IT" dirty="0"/>
              <a:t>.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57" y="3463682"/>
            <a:ext cx="4891367" cy="2751394"/>
          </a:xfrm>
          <a:prstGeom prst="rect">
            <a:avLst/>
          </a:prstGeom>
        </p:spPr>
      </p:pic>
      <p:pic>
        <p:nvPicPr>
          <p:cNvPr id="2050" name="Picture 2" descr="Un week end ad Atene per ammirare la Grecia classica- by BeBorg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27" y="665018"/>
            <a:ext cx="3782291" cy="252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0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CONIUGAZIONE DEL PRESENTE INDICATIVO DI   </a:t>
            </a:r>
            <a:r>
              <a:rPr lang="el-GR" sz="2400" b="1" dirty="0" smtClean="0">
                <a:solidFill>
                  <a:srgbClr val="FF0000"/>
                </a:solidFill>
              </a:rPr>
              <a:t>εἰμί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33" y="690562"/>
            <a:ext cx="3707193" cy="541929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641272" y="690562"/>
            <a:ext cx="69411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it-IT" dirty="0" smtClean="0">
              <a:solidFill>
                <a:srgbClr val="404040"/>
              </a:solidFill>
              <a:latin typeface="+mj-lt"/>
            </a:endParaRPr>
          </a:p>
          <a:p>
            <a:pPr algn="ctr" fontAlgn="base"/>
            <a:r>
              <a:rPr lang="it-IT" dirty="0" smtClean="0">
                <a:solidFill>
                  <a:srgbClr val="404040"/>
                </a:solidFill>
                <a:latin typeface="+mj-lt"/>
              </a:rPr>
              <a:t>Tutte </a:t>
            </a:r>
            <a:r>
              <a:rPr lang="it-IT" dirty="0">
                <a:solidFill>
                  <a:srgbClr val="404040"/>
                </a:solidFill>
                <a:latin typeface="+mj-lt"/>
              </a:rPr>
              <a:t>le forme sono enclitiche, ad eccezione della </a:t>
            </a:r>
            <a:r>
              <a:rPr lang="it-IT" dirty="0" smtClean="0">
                <a:solidFill>
                  <a:srgbClr val="404040"/>
                </a:solidFill>
                <a:latin typeface="+mj-lt"/>
              </a:rPr>
              <a:t>II </a:t>
            </a:r>
            <a:r>
              <a:rPr lang="it-IT" dirty="0" err="1" smtClean="0">
                <a:solidFill>
                  <a:srgbClr val="404040"/>
                </a:solidFill>
                <a:latin typeface="+mj-lt"/>
              </a:rPr>
              <a:t>pers</a:t>
            </a:r>
            <a:r>
              <a:rPr lang="it-IT" dirty="0" smtClean="0">
                <a:solidFill>
                  <a:srgbClr val="404040"/>
                </a:solidFill>
                <a:latin typeface="+mj-lt"/>
              </a:rPr>
              <a:t>. </a:t>
            </a:r>
            <a:r>
              <a:rPr lang="it-IT" dirty="0" err="1">
                <a:solidFill>
                  <a:srgbClr val="404040"/>
                </a:solidFill>
                <a:latin typeface="+mj-lt"/>
              </a:rPr>
              <a:t>sing</a:t>
            </a:r>
            <a:r>
              <a:rPr lang="it-IT" dirty="0">
                <a:solidFill>
                  <a:srgbClr val="404040"/>
                </a:solidFill>
                <a:latin typeface="+mj-lt"/>
              </a:rPr>
              <a:t>. </a:t>
            </a:r>
            <a:r>
              <a:rPr lang="it-IT" dirty="0" err="1">
                <a:solidFill>
                  <a:srgbClr val="404040"/>
                </a:solidFill>
                <a:latin typeface="+mj-lt"/>
              </a:rPr>
              <a:t>εἶ</a:t>
            </a:r>
            <a:r>
              <a:rPr lang="it-IT" dirty="0">
                <a:solidFill>
                  <a:srgbClr val="404040"/>
                </a:solidFill>
                <a:latin typeface="+mj-lt"/>
              </a:rPr>
              <a:t>. Le forme, tuttavia, sono accentate (ossitone) quando costituiscono predicato verbale (ovvero significano “stare” oppure “esistere”</a:t>
            </a:r>
            <a:r>
              <a:rPr lang="it-IT" dirty="0" smtClean="0">
                <a:solidFill>
                  <a:srgbClr val="404040"/>
                </a:solidFill>
                <a:latin typeface="+mj-lt"/>
              </a:rPr>
              <a:t>), </a:t>
            </a:r>
            <a:r>
              <a:rPr lang="it-IT" dirty="0">
                <a:solidFill>
                  <a:srgbClr val="404040"/>
                </a:solidFill>
                <a:latin typeface="+mj-lt"/>
              </a:rPr>
              <a:t>oppure quando sono all’inizio di proposizione</a:t>
            </a:r>
            <a:r>
              <a:rPr lang="it-IT" dirty="0" smtClean="0">
                <a:solidFill>
                  <a:srgbClr val="404040"/>
                </a:solidFill>
                <a:latin typeface="+mj-lt"/>
              </a:rPr>
              <a:t>.</a:t>
            </a:r>
          </a:p>
          <a:p>
            <a:pPr algn="ctr" fontAlgn="base"/>
            <a:endParaRPr lang="it-IT" dirty="0" smtClean="0">
              <a:solidFill>
                <a:srgbClr val="404040"/>
              </a:solidFill>
              <a:latin typeface="+mj-lt"/>
            </a:endParaRPr>
          </a:p>
          <a:p>
            <a:pPr algn="ctr" fontAlgn="base"/>
            <a:endParaRPr lang="it-IT" dirty="0" smtClean="0">
              <a:solidFill>
                <a:srgbClr val="404040"/>
              </a:solidFill>
              <a:latin typeface="+mj-lt"/>
            </a:endParaRPr>
          </a:p>
          <a:p>
            <a:pPr algn="ctr" fontAlgn="base"/>
            <a:endParaRPr lang="it-IT" dirty="0">
              <a:solidFill>
                <a:srgbClr val="404040"/>
              </a:solidFill>
              <a:latin typeface="+mj-lt"/>
            </a:endParaRPr>
          </a:p>
          <a:p>
            <a:pPr algn="ctr" fontAlgn="base"/>
            <a:endParaRPr lang="it-IT" dirty="0" smtClean="0">
              <a:solidFill>
                <a:srgbClr val="404040"/>
              </a:solidFill>
              <a:latin typeface="+mj-lt"/>
            </a:endParaRPr>
          </a:p>
          <a:p>
            <a:pPr algn="ctr" fontAlgn="base"/>
            <a:endParaRPr lang="it-IT" dirty="0">
              <a:solidFill>
                <a:srgbClr val="404040"/>
              </a:solidFill>
              <a:latin typeface="+mj-lt"/>
            </a:endParaRPr>
          </a:p>
          <a:p>
            <a:pPr algn="ctr" fontAlgn="base"/>
            <a:r>
              <a:rPr lang="it-IT" dirty="0" smtClean="0">
                <a:solidFill>
                  <a:srgbClr val="404040"/>
                </a:solidFill>
                <a:latin typeface="+mj-lt"/>
              </a:rPr>
              <a:t>La terza persona plurale del presente indicativo si forma dal grado –</a:t>
            </a:r>
            <a:r>
              <a:rPr lang="el-GR" dirty="0" smtClean="0">
                <a:solidFill>
                  <a:srgbClr val="404040"/>
                </a:solidFill>
                <a:latin typeface="+mj-lt"/>
              </a:rPr>
              <a:t>σ</a:t>
            </a:r>
            <a:endParaRPr lang="it-IT" dirty="0" smtClean="0">
              <a:solidFill>
                <a:srgbClr val="404040"/>
              </a:solidFill>
              <a:latin typeface="+mj-lt"/>
            </a:endParaRPr>
          </a:p>
          <a:p>
            <a:pPr algn="ctr" fontAlgn="base"/>
            <a:endParaRPr lang="it-IT" dirty="0" smtClean="0">
              <a:solidFill>
                <a:srgbClr val="404040"/>
              </a:solidFill>
              <a:latin typeface="+mj-lt"/>
            </a:endParaRPr>
          </a:p>
          <a:p>
            <a:pPr algn="ctr" fontAlgn="base"/>
            <a:endParaRPr lang="it-IT" dirty="0" smtClean="0">
              <a:solidFill>
                <a:srgbClr val="404040"/>
              </a:solidFill>
              <a:latin typeface="+mj-lt"/>
            </a:endParaRPr>
          </a:p>
          <a:p>
            <a:pPr algn="ctr" fontAlgn="base"/>
            <a:endParaRPr lang="it-IT" dirty="0" smtClean="0">
              <a:solidFill>
                <a:srgbClr val="404040"/>
              </a:solidFill>
              <a:latin typeface="+mj-lt"/>
            </a:endParaRPr>
          </a:p>
          <a:p>
            <a:pPr algn="ctr" fontAlgn="base"/>
            <a:endParaRPr lang="it-IT" dirty="0">
              <a:solidFill>
                <a:srgbClr val="404040"/>
              </a:solidFill>
              <a:latin typeface="+mj-lt"/>
            </a:endParaRPr>
          </a:p>
          <a:p>
            <a:pPr algn="ctr" fontAlgn="base"/>
            <a:endParaRPr lang="it-IT" dirty="0">
              <a:solidFill>
                <a:srgbClr val="404040"/>
              </a:solidFill>
              <a:latin typeface="+mj-lt"/>
            </a:endParaRPr>
          </a:p>
          <a:p>
            <a:pPr algn="ctr" fontAlgn="base"/>
            <a:r>
              <a:rPr lang="it-IT" dirty="0" smtClean="0">
                <a:solidFill>
                  <a:srgbClr val="404040"/>
                </a:solidFill>
                <a:latin typeface="+mj-lt"/>
              </a:rPr>
              <a:t>Nel presente indicativo </a:t>
            </a:r>
            <a:r>
              <a:rPr lang="el-GR" dirty="0" smtClean="0">
                <a:latin typeface="+mj-lt"/>
              </a:rPr>
              <a:t>εἰμί</a:t>
            </a:r>
            <a:r>
              <a:rPr lang="it-IT" dirty="0" smtClean="0">
                <a:latin typeface="+mj-lt"/>
              </a:rPr>
              <a:t> deriva da </a:t>
            </a:r>
            <a:r>
              <a:rPr lang="el-GR" dirty="0" smtClean="0">
                <a:latin typeface="+mj-lt"/>
              </a:rPr>
              <a:t>εσ</a:t>
            </a:r>
            <a:r>
              <a:rPr lang="it-IT" dirty="0" smtClean="0">
                <a:latin typeface="+mj-lt"/>
              </a:rPr>
              <a:t>-</a:t>
            </a:r>
            <a:r>
              <a:rPr lang="el-GR" dirty="0" smtClean="0">
                <a:latin typeface="+mj-lt"/>
              </a:rPr>
              <a:t>μί</a:t>
            </a:r>
            <a:r>
              <a:rPr lang="it-IT" dirty="0" smtClean="0">
                <a:latin typeface="+mj-lt"/>
              </a:rPr>
              <a:t> , con caduta del </a:t>
            </a:r>
            <a:r>
              <a:rPr lang="el-GR" dirty="0" smtClean="0">
                <a:latin typeface="+mj-lt"/>
              </a:rPr>
              <a:t>σ</a:t>
            </a:r>
            <a:r>
              <a:rPr lang="it-IT" dirty="0" smtClean="0">
                <a:latin typeface="+mj-lt"/>
              </a:rPr>
              <a:t> e allungamento di compenso di </a:t>
            </a:r>
            <a:r>
              <a:rPr lang="el-GR" dirty="0" smtClean="0"/>
              <a:t>ε</a:t>
            </a:r>
            <a:r>
              <a:rPr lang="it-IT" dirty="0" smtClean="0"/>
              <a:t> in </a:t>
            </a:r>
            <a:r>
              <a:rPr lang="el-GR" dirty="0"/>
              <a:t>εἰ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6555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CONIUGAZIONE CONGIUNTIVO PRESENTE </a:t>
            </a:r>
            <a:r>
              <a:rPr lang="it-IT" dirty="0"/>
              <a:t>DI  </a:t>
            </a:r>
            <a:r>
              <a:rPr lang="el-GR" sz="2400" b="1" dirty="0" smtClean="0">
                <a:solidFill>
                  <a:srgbClr val="FF0000"/>
                </a:solidFill>
              </a:rPr>
              <a:t>εἰμί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72" y="617046"/>
            <a:ext cx="1894175" cy="55258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47" y="617046"/>
            <a:ext cx="2423869" cy="55258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960" y="2261754"/>
            <a:ext cx="2169539" cy="3985523"/>
          </a:xfrm>
          <a:prstGeom prst="rect">
            <a:avLst/>
          </a:prstGeom>
        </p:spPr>
      </p:pic>
      <p:sp>
        <p:nvSpPr>
          <p:cNvPr id="8" name="Fumetto 4 7"/>
          <p:cNvSpPr/>
          <p:nvPr/>
        </p:nvSpPr>
        <p:spPr>
          <a:xfrm rot="1639635">
            <a:off x="8623801" y="192450"/>
            <a:ext cx="2618509" cy="24932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9112699" y="700429"/>
            <a:ext cx="1640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Il congiuntivo si forma dal tema</a:t>
            </a:r>
            <a:r>
              <a:rPr lang="el-GR" b="1" dirty="0"/>
              <a:t> </a:t>
            </a:r>
            <a:r>
              <a:rPr lang="el-GR" b="1" dirty="0" smtClean="0"/>
              <a:t>εσ</a:t>
            </a:r>
            <a:r>
              <a:rPr lang="it-IT" b="1" dirty="0" smtClean="0"/>
              <a:t>- </a:t>
            </a:r>
            <a:r>
              <a:rPr lang="it-IT" b="1" dirty="0"/>
              <a:t>con la vocale allungata </a:t>
            </a:r>
          </a:p>
        </p:txBody>
      </p:sp>
    </p:spTree>
    <p:extLst>
      <p:ext uri="{BB962C8B-B14F-4D97-AF65-F5344CB8AC3E}">
        <p14:creationId xmlns:p14="http://schemas.microsoft.com/office/powerpoint/2010/main" val="175017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01" y="642520"/>
            <a:ext cx="1908031" cy="556628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CONIUGAZIONE DELL’OTTATIVO PRESENTE DI </a:t>
            </a:r>
            <a:r>
              <a:rPr lang="el-GR" sz="2400" b="1" dirty="0">
                <a:solidFill>
                  <a:srgbClr val="FF0000"/>
                </a:solidFill>
              </a:rPr>
              <a:t>εἰμί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355" y="639041"/>
            <a:ext cx="2092036" cy="556628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317" y="1984448"/>
            <a:ext cx="2327563" cy="4220879"/>
          </a:xfrm>
          <a:prstGeom prst="rect">
            <a:avLst/>
          </a:prstGeom>
        </p:spPr>
      </p:pic>
      <p:sp>
        <p:nvSpPr>
          <p:cNvPr id="6" name="Fumetto 4 5"/>
          <p:cNvSpPr/>
          <p:nvPr/>
        </p:nvSpPr>
        <p:spPr>
          <a:xfrm rot="423965">
            <a:off x="7951032" y="594851"/>
            <a:ext cx="4239491" cy="207818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587453" y="895278"/>
            <a:ext cx="3158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L’ottativo si forma dal greco </a:t>
            </a:r>
            <a:r>
              <a:rPr lang="el-GR" b="1" dirty="0"/>
              <a:t>εσ</a:t>
            </a:r>
            <a:r>
              <a:rPr lang="it-IT" b="1" dirty="0"/>
              <a:t>-</a:t>
            </a:r>
            <a:r>
              <a:rPr lang="it-IT" b="1" dirty="0" smtClean="0"/>
              <a:t> con il suffisso modale –</a:t>
            </a:r>
            <a:r>
              <a:rPr lang="el-GR" b="1" dirty="0" smtClean="0"/>
              <a:t>ιη</a:t>
            </a:r>
            <a:r>
              <a:rPr lang="it-IT" b="1" dirty="0" smtClean="0"/>
              <a:t>-/-</a:t>
            </a:r>
            <a:r>
              <a:rPr lang="el-GR" b="1" dirty="0" smtClean="0"/>
              <a:t>ι</a:t>
            </a:r>
            <a:r>
              <a:rPr lang="it-IT" b="1" dirty="0" smtClean="0"/>
              <a:t>-: grado pieno nel singolare, grado zero nel plurale e nel duale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60745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24" y="639041"/>
            <a:ext cx="1908031" cy="55662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654" y="639041"/>
            <a:ext cx="2726053" cy="55662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00" y="2138190"/>
            <a:ext cx="2176554" cy="406713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CONIUGAZIONE IMPERATIVO PRESENTE DI  </a:t>
            </a:r>
            <a:r>
              <a:rPr lang="el-GR" sz="2400" b="1" dirty="0">
                <a:solidFill>
                  <a:srgbClr val="FF0000"/>
                </a:solidFill>
              </a:rPr>
              <a:t>εἰμί</a:t>
            </a:r>
            <a:endParaRPr lang="it-IT" sz="2400" b="1" dirty="0"/>
          </a:p>
        </p:txBody>
      </p:sp>
      <p:sp>
        <p:nvSpPr>
          <p:cNvPr id="6" name="Fumetto 4 5"/>
          <p:cNvSpPr/>
          <p:nvPr/>
        </p:nvSpPr>
        <p:spPr>
          <a:xfrm>
            <a:off x="8340436" y="461665"/>
            <a:ext cx="3685309" cy="208517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007356" y="952771"/>
            <a:ext cx="2533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La seconda persona singolare dell’imperativo </a:t>
            </a:r>
            <a:r>
              <a:rPr lang="el-GR" b="1" dirty="0" smtClean="0"/>
              <a:t>ι</a:t>
            </a:r>
            <a:r>
              <a:rPr lang="it-IT" b="1" dirty="0" smtClean="0"/>
              <a:t>-</a:t>
            </a:r>
            <a:r>
              <a:rPr lang="el-GR" b="1" dirty="0" smtClean="0"/>
              <a:t>σ</a:t>
            </a:r>
            <a:r>
              <a:rPr lang="it-IT" b="1" dirty="0" smtClean="0"/>
              <a:t>-</a:t>
            </a:r>
            <a:r>
              <a:rPr lang="el-GR" b="1" dirty="0" smtClean="0"/>
              <a:t>θι</a:t>
            </a:r>
            <a:r>
              <a:rPr lang="it-IT" b="1" dirty="0" smtClean="0"/>
              <a:t> si forma dal grado </a:t>
            </a:r>
            <a:r>
              <a:rPr lang="el-GR" b="1" dirty="0" smtClean="0"/>
              <a:t>σ</a:t>
            </a:r>
            <a:r>
              <a:rPr lang="it-IT" b="1" dirty="0" smtClean="0"/>
              <a:t>-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1314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CONIUGAZIONE DEL PARTICIPIO PRESENTE DI </a:t>
            </a:r>
            <a:r>
              <a:rPr lang="el-GR" sz="2400" b="1" dirty="0" smtClean="0">
                <a:solidFill>
                  <a:srgbClr val="FF0000"/>
                </a:solidFill>
              </a:rPr>
              <a:t>εἰμί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6" y="614065"/>
            <a:ext cx="7182852" cy="5630061"/>
          </a:xfrm>
          <a:prstGeom prst="rect">
            <a:avLst/>
          </a:prstGeom>
        </p:spPr>
      </p:pic>
      <p:sp>
        <p:nvSpPr>
          <p:cNvPr id="4" name="Esplosione 2 3"/>
          <p:cNvSpPr/>
          <p:nvPr/>
        </p:nvSpPr>
        <p:spPr>
          <a:xfrm>
            <a:off x="7412182" y="1898073"/>
            <a:ext cx="4779818" cy="2549236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257309" y="2757055"/>
            <a:ext cx="2770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Il participio di </a:t>
            </a:r>
            <a:r>
              <a:rPr lang="el-GR" b="1" dirty="0" smtClean="0"/>
              <a:t>ειμί</a:t>
            </a:r>
            <a:r>
              <a:rPr lang="it-IT" b="1" dirty="0" smtClean="0"/>
              <a:t> si declina come un aggettivo della seconda classe in -</a:t>
            </a:r>
            <a:r>
              <a:rPr lang="el-GR" b="1" dirty="0" smtClean="0"/>
              <a:t>ντ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2314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      </a:t>
            </a:r>
            <a:r>
              <a:rPr lang="it-IT" b="1" dirty="0" smtClean="0"/>
              <a:t>CONIUGAZIONE DELL’INFINITO PRESENTEDI </a:t>
            </a:r>
            <a:r>
              <a:rPr lang="el-GR" sz="2400" b="1" dirty="0" smtClean="0">
                <a:solidFill>
                  <a:srgbClr val="FF0000"/>
                </a:solidFill>
              </a:rPr>
              <a:t>εἰμί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62" y="845922"/>
            <a:ext cx="9677876" cy="135695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85" y="3380598"/>
            <a:ext cx="6138371" cy="3477402"/>
          </a:xfrm>
          <a:prstGeom prst="rect">
            <a:avLst/>
          </a:prstGeom>
        </p:spPr>
      </p:pic>
      <p:sp>
        <p:nvSpPr>
          <p:cNvPr id="6" name="Fumetto 4 5"/>
          <p:cNvSpPr/>
          <p:nvPr/>
        </p:nvSpPr>
        <p:spPr>
          <a:xfrm>
            <a:off x="6459920" y="2064328"/>
            <a:ext cx="4475018" cy="234141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201138" y="2634872"/>
            <a:ext cx="2992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L’infinito deriva da </a:t>
            </a:r>
            <a:r>
              <a:rPr lang="el-GR" b="1" dirty="0" smtClean="0"/>
              <a:t>εσ</a:t>
            </a:r>
            <a:r>
              <a:rPr lang="it-IT" b="1" dirty="0" smtClean="0"/>
              <a:t>-</a:t>
            </a:r>
            <a:r>
              <a:rPr lang="el-GR" b="1" dirty="0" smtClean="0"/>
              <a:t>ναι </a:t>
            </a:r>
            <a:r>
              <a:rPr lang="it-IT" b="1" dirty="0" smtClean="0"/>
              <a:t>con caduta del </a:t>
            </a:r>
            <a:r>
              <a:rPr lang="el-GR" b="1" dirty="0" smtClean="0"/>
              <a:t>ς</a:t>
            </a:r>
            <a:r>
              <a:rPr lang="it-IT" b="1" dirty="0" smtClean="0"/>
              <a:t> di fronte a</a:t>
            </a:r>
            <a:r>
              <a:rPr lang="el-GR" b="1" dirty="0" smtClean="0"/>
              <a:t> </a:t>
            </a:r>
            <a:r>
              <a:rPr lang="el-GR" b="1" dirty="0"/>
              <a:t>ν </a:t>
            </a:r>
            <a:r>
              <a:rPr lang="it-IT" b="1" dirty="0" smtClean="0"/>
              <a:t>e prolungamento di compenso di</a:t>
            </a:r>
            <a:r>
              <a:rPr lang="el-GR" b="1" dirty="0" smtClean="0"/>
              <a:t> </a:t>
            </a:r>
            <a:r>
              <a:rPr lang="el-GR" b="1" dirty="0"/>
              <a:t>ε </a:t>
            </a:r>
            <a:r>
              <a:rPr lang="it-IT" b="1" dirty="0" smtClean="0"/>
              <a:t>in </a:t>
            </a:r>
            <a:r>
              <a:rPr lang="el-GR" b="1" dirty="0" smtClean="0"/>
              <a:t>ει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2184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8197" y="0"/>
            <a:ext cx="12187768" cy="1148384"/>
          </a:xfrm>
        </p:spPr>
        <p:txBody>
          <a:bodyPr/>
          <a:lstStyle/>
          <a:p>
            <a:r>
              <a:rPr lang="it-IT" sz="3200" b="1" dirty="0" smtClean="0"/>
              <a:t>GRAZIE PER </a:t>
            </a:r>
            <a:r>
              <a:rPr lang="it-IT" sz="3200" b="1" dirty="0" smtClean="0"/>
              <a:t>L’ATTENZIONE</a:t>
            </a:r>
            <a:br>
              <a:rPr lang="it-IT" sz="3200" b="1" dirty="0" smtClean="0"/>
            </a:br>
            <a:r>
              <a:rPr lang="it-IT" sz="3200" b="1" dirty="0" err="1" smtClean="0"/>
              <a:t>Giantoni</a:t>
            </a:r>
            <a:r>
              <a:rPr lang="it-IT" sz="3200" b="1" dirty="0" smtClean="0"/>
              <a:t> Siciliano V C – da un’idea della prof. </a:t>
            </a:r>
            <a:r>
              <a:rPr lang="it-IT" sz="3200" b="1" dirty="0" err="1" smtClean="0"/>
              <a:t>ssa</a:t>
            </a:r>
            <a:r>
              <a:rPr lang="it-IT" sz="3200" b="1" dirty="0" smtClean="0"/>
              <a:t> D. </a:t>
            </a:r>
            <a:r>
              <a:rPr lang="it-IT" sz="3200" b="1" smtClean="0"/>
              <a:t>Borrelli</a:t>
            </a:r>
            <a:endParaRPr lang="it-IT" sz="32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 descr="Musical. Sul palco del Villaggio del Fanciullo sbarca &quot;Pollon&quot; p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83" y="1313872"/>
            <a:ext cx="7824644" cy="43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1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271</Words>
  <Application>Microsoft Macintosh PowerPoint</Application>
  <PresentationFormat>Personalizzato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Organico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GRAZIE PER L’ATTENZIONE Giantoni Siciliano V C – da un’idea della prof. ssa D. Borrelli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Enrico</dc:creator>
  <cp:lastModifiedBy>apple</cp:lastModifiedBy>
  <cp:revision>25</cp:revision>
  <dcterms:created xsi:type="dcterms:W3CDTF">2020-04-03T15:38:36Z</dcterms:created>
  <dcterms:modified xsi:type="dcterms:W3CDTF">2020-04-05T15:47:41Z</dcterms:modified>
</cp:coreProperties>
</file>