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5071F1C4-DA9A-4B06-BE56-2F416081A240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fonso biscardi" initials="ab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7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-416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commentAuthors" Target="commentAuthors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E7D3411-6D77-48CA-A460-0B09F42040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7C3DFA52-6141-4900-8D51-0DE89875E8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3A255251-7BCB-4500-AFBC-FBF4E981D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9392E-3F07-47E4-8703-C87E31A74D9B}" type="datetimeFigureOut">
              <a:rPr lang="it-IT" smtClean="0"/>
              <a:t>04/04/20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DD6086B8-FA44-43E7-9E8E-E89F33ADA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FAE4CF58-2B7A-49E0-9FC1-C6A71A899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FCC5-F48B-4690-B579-EC1A524220A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0004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017F703-7FCE-4907-BB4A-D02D06C4E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E9E116DD-9D1C-471D-8358-BB8FF00A21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A40212E3-3D4C-4503-AFAF-091DBD9A6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9392E-3F07-47E4-8703-C87E31A74D9B}" type="datetimeFigureOut">
              <a:rPr lang="it-IT" smtClean="0"/>
              <a:t>04/04/20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07C1935A-5B98-4B26-A640-F946D8441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C942D0A9-C9BA-42B6-9EF6-53530E6CF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FCC5-F48B-4690-B579-EC1A524220A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1003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xmlns="" id="{CE42D286-5A71-49D7-AEDF-BE962E5EA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EA5B4B4D-4842-4832-A908-5520166BD6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89FC61C0-5C38-4980-BB5B-2344702C4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9392E-3F07-47E4-8703-C87E31A74D9B}" type="datetimeFigureOut">
              <a:rPr lang="it-IT" smtClean="0"/>
              <a:t>04/04/20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E4107E10-68B9-4436-BF8A-41ABD0F5C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5BD345C2-00D3-4BC6-BA83-CDFDA3074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FCC5-F48B-4690-B579-EC1A524220A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2521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68C7259-FAA3-4073-9574-15948FEC3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4FB77B33-B588-4343-A605-25A0D1C80F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F9E55740-27C6-4BBA-ACC4-A9FFB2B6F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9392E-3F07-47E4-8703-C87E31A74D9B}" type="datetimeFigureOut">
              <a:rPr lang="it-IT" smtClean="0"/>
              <a:t>04/04/20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36209C65-5700-4495-B53E-5ED05F53A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B1A8A27D-8941-4BC8-9F71-B32FC6379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FCC5-F48B-4690-B579-EC1A524220A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5435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A00FD9A-26E8-49E4-AD9A-574A5E839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A3802713-4CCF-4BA6-8F7E-512F53D02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1A3A1CAD-A70E-4502-821F-343BBFA6F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9392E-3F07-47E4-8703-C87E31A74D9B}" type="datetimeFigureOut">
              <a:rPr lang="it-IT" smtClean="0"/>
              <a:t>04/04/20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B84EFE47-7F3A-40F5-9663-D1E403F0D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898379FB-6B52-42DC-A4C4-2729CEFCB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FCC5-F48B-4690-B579-EC1A524220A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5926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39E684F-0F77-4DD7-961D-0AB3C36DC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F95F96CB-7FC3-4ACA-85F8-9987B39156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8668AD55-BECA-455C-9343-3685EAEE5D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45D48598-D2F5-4FAE-98FB-74A6D3F84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9392E-3F07-47E4-8703-C87E31A74D9B}" type="datetimeFigureOut">
              <a:rPr lang="it-IT" smtClean="0"/>
              <a:t>04/04/20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BE0EA31F-8299-4918-8871-B030D8AF1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9E77CF12-43D9-46B1-83B3-D9B3F6C17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FCC5-F48B-4690-B579-EC1A524220A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2456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0EB2A08-6084-4451-AE70-300FC9BA5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DC33F080-AA5D-4E01-B6D4-2E8655313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1B9DE7A6-9C5C-4337-B84C-63F0FB4899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C9D11880-75E0-48C1-BE78-164EB262C0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67B768EC-C465-407A-B5AF-4C389B1878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59678B1E-A57F-452F-86B8-AB1CA2936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9392E-3F07-47E4-8703-C87E31A74D9B}" type="datetimeFigureOut">
              <a:rPr lang="it-IT" smtClean="0"/>
              <a:t>04/04/20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CB4FC166-8829-48BC-9767-0998C938C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344A7A79-6083-4E84-BC70-79CAC8C1C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FCC5-F48B-4690-B579-EC1A524220A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0424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0F6FAB0-368B-4EB3-B946-BD44AEBA4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75B35D52-24C6-4418-B635-91A86BF6C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9392E-3F07-47E4-8703-C87E31A74D9B}" type="datetimeFigureOut">
              <a:rPr lang="it-IT" smtClean="0"/>
              <a:t>04/04/20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D3622731-5FC2-4553-AD11-8A44BED52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0D173D08-C275-4A0D-A76E-7884C1B75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FCC5-F48B-4690-B579-EC1A524220A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6625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8D3DA126-0B1E-4283-8505-2589864BD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9392E-3F07-47E4-8703-C87E31A74D9B}" type="datetimeFigureOut">
              <a:rPr lang="it-IT" smtClean="0"/>
              <a:t>04/04/20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38DE36AE-6782-4A74-8540-5A3BD91C4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5C0A6168-69D0-40BF-8AB4-5BDE3F3CD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FCC5-F48B-4690-B579-EC1A524220A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2340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29733DD-13FA-43AB-BE15-B9F2A9944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311A1A78-BC3F-46A1-A5F8-E86DC25F4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6013CF26-FE44-403A-8BE9-E03245EB95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0760CFFC-82DE-4F89-A05F-6F93FEECD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9392E-3F07-47E4-8703-C87E31A74D9B}" type="datetimeFigureOut">
              <a:rPr lang="it-IT" smtClean="0"/>
              <a:t>04/04/20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6DA1D45F-9EB4-472F-A732-8D9882FE2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993566C8-D9A8-4241-9E0B-E4D6DAA4D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FCC5-F48B-4690-B579-EC1A524220A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3314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8CF8660-A64C-449F-941C-A1069878B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04225E7B-E1AE-4040-A9E2-6870AE45E9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62E156FA-A192-4B6E-A2CA-90522E1E73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C1841CAB-561F-44B7-BE7D-B23A23512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9392E-3F07-47E4-8703-C87E31A74D9B}" type="datetimeFigureOut">
              <a:rPr lang="it-IT" smtClean="0"/>
              <a:t>04/04/20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D926DCA5-0BFD-44EB-AADA-94604D17B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959E8670-A867-4159-AC05-C534D132B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FCC5-F48B-4690-B579-EC1A524220A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5599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37000">
              <a:srgbClr val="F37B21"/>
            </a:gs>
            <a:gs pos="73000">
              <a:schemeClr val="accent2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6EE68510-1B52-42DB-B28C-6BD31FB18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4364E1B1-780A-454E-AAE4-F644A1FBBD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E6D57A10-23F5-4E43-B628-1A6EB338DB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9392E-3F07-47E4-8703-C87E31A74D9B}" type="datetimeFigureOut">
              <a:rPr lang="it-IT" smtClean="0"/>
              <a:t>04/04/20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430E8DCE-1C13-441A-A480-F0FBF8AB08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03B29570-2A5E-41DD-95A9-09E9E7EF14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0FCC5-F48B-4690-B579-EC1A524220A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0473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5F4D120-3921-42A8-A063-46B023CB0C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magine 7" descr="Immagine che contiene esterni, edificio, erba, pietra&#10;&#10;Descrizione generata automaticamente">
            <a:extLst>
              <a:ext uri="{FF2B5EF4-FFF2-40B4-BE49-F238E27FC236}">
                <a16:creationId xmlns:a16="http://schemas.microsoft.com/office/drawing/2014/main" xmlns="" id="{95CA653A-D452-4E60-B85F-728DB52892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1" r="2" b="2"/>
          <a:stretch/>
        </p:blipFill>
        <p:spPr>
          <a:xfrm>
            <a:off x="4476307" y="595421"/>
            <a:ext cx="7715693" cy="56584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D01B3E5-85F4-41A9-A504-D5E6268DEC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9"/>
          <a:stretch>
            <a:fillRect/>
          </a:stretch>
        </p:blipFill>
        <p:spPr>
          <a:xfrm>
            <a:off x="3466214" y="550975"/>
            <a:ext cx="8725786" cy="5756049"/>
          </a:xfrm>
          <a:custGeom>
            <a:avLst/>
            <a:gdLst>
              <a:gd name="connsiteX0" fmla="*/ 0 w 8725786"/>
              <a:gd name="connsiteY0" fmla="*/ 0 h 5756049"/>
              <a:gd name="connsiteX1" fmla="*/ 8725786 w 8725786"/>
              <a:gd name="connsiteY1" fmla="*/ 0 h 5756049"/>
              <a:gd name="connsiteX2" fmla="*/ 8725786 w 8725786"/>
              <a:gd name="connsiteY2" fmla="*/ 5756049 h 5756049"/>
              <a:gd name="connsiteX3" fmla="*/ 0 w 8725786"/>
              <a:gd name="connsiteY3" fmla="*/ 5756049 h 575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5786" h="5756049">
                <a:moveTo>
                  <a:pt x="0" y="0"/>
                </a:moveTo>
                <a:lnTo>
                  <a:pt x="8725786" y="0"/>
                </a:lnTo>
                <a:lnTo>
                  <a:pt x="8725786" y="5756049"/>
                </a:lnTo>
                <a:lnTo>
                  <a:pt x="0" y="5756049"/>
                </a:lnTo>
                <a:close/>
              </a:path>
            </a:pathLst>
          </a:cu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74782FE-5343-496A-B9A9-B909C6CE19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0456" y="2085975"/>
            <a:ext cx="5291516" cy="3130442"/>
          </a:xfrm>
        </p:spPr>
        <p:txBody>
          <a:bodyPr anchor="t">
            <a:normAutofit/>
          </a:bodyPr>
          <a:lstStyle/>
          <a:p>
            <a:pPr algn="l"/>
            <a:r>
              <a:rPr lang="it-IT" dirty="0">
                <a:solidFill>
                  <a:srgbClr val="FF0000"/>
                </a:solidFill>
                <a:latin typeface="Britannic Bold" panose="020B0903060703020204" pitchFamily="34" charset="0"/>
                <a:ea typeface="Source Code Pro Black" panose="020B0809030403020204" pitchFamily="49" charset="0"/>
                <a:cs typeface="Aldhabi" panose="020B0604020202020204" pitchFamily="2" charset="-78"/>
              </a:rPr>
              <a:t>LA PRIMA DECLINAZIONE</a:t>
            </a:r>
          </a:p>
        </p:txBody>
      </p:sp>
    </p:spTree>
    <p:extLst>
      <p:ext uri="{BB962C8B-B14F-4D97-AF65-F5344CB8AC3E}">
        <p14:creationId xmlns:p14="http://schemas.microsoft.com/office/powerpoint/2010/main" val="36532960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xmlns:p14="http://schemas.microsoft.com/office/powerpoint/2010/main"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602E092-8B93-4F2C-AA44-24310446F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29" y="515211"/>
            <a:ext cx="12172278" cy="1396933"/>
          </a:xfrm>
        </p:spPr>
        <p:txBody>
          <a:bodyPr>
            <a:normAutofit fontScale="90000"/>
          </a:bodyPr>
          <a:lstStyle/>
          <a:p>
            <a:pPr algn="just"/>
            <a:r>
              <a:rPr lang="it-IT" dirty="0">
                <a:solidFill>
                  <a:schemeClr val="bg1"/>
                </a:solidFill>
                <a:latin typeface="Britannic Bold" panose="020B0903060703020204" pitchFamily="34" charset="0"/>
              </a:rPr>
              <a:t>Sostantivi maschili in -</a:t>
            </a:r>
            <a:r>
              <a:rPr lang="el-GR" dirty="0">
                <a:solidFill>
                  <a:schemeClr val="bg1"/>
                </a:solidFill>
              </a:rPr>
              <a:t>α </a:t>
            </a:r>
            <a:r>
              <a:rPr lang="it-IT" dirty="0">
                <a:solidFill>
                  <a:schemeClr val="bg1"/>
                </a:solidFill>
                <a:latin typeface="Britannic Bold" panose="020B0903060703020204" pitchFamily="34" charset="0"/>
              </a:rPr>
              <a:t>impura: </a:t>
            </a:r>
            <a:r>
              <a:rPr lang="it-IT" dirty="0" err="1" smtClean="0">
                <a:solidFill>
                  <a:schemeClr val="bg1"/>
                </a:solidFill>
                <a:latin typeface="SuperGreek"/>
                <a:cs typeface="SuperGreek"/>
              </a:rPr>
              <a:t>p</a:t>
            </a:r>
            <a:r>
              <a:rPr lang="el-GR" dirty="0" smtClean="0">
                <a:solidFill>
                  <a:schemeClr val="bg1"/>
                </a:solidFill>
                <a:latin typeface="SuperGreek"/>
                <a:cs typeface="SuperGreek"/>
              </a:rPr>
              <a:t>ολίτης</a:t>
            </a:r>
            <a:r>
              <a:rPr lang="it-IT" dirty="0">
                <a:solidFill>
                  <a:schemeClr val="bg1"/>
                </a:solidFill>
                <a:latin typeface="Britannic Bold" panose="020B0903060703020204" pitchFamily="34" charset="0"/>
              </a:rPr>
              <a:t> </a:t>
            </a:r>
            <a:r>
              <a:rPr lang="it-IT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(cittadino)</a:t>
            </a:r>
            <a:r>
              <a:rPr lang="el-GR" dirty="0">
                <a:solidFill>
                  <a:schemeClr val="bg1"/>
                </a:solidFill>
                <a:latin typeface="Britannic Bold" panose="020B0903060703020204" pitchFamily="34" charset="0"/>
              </a:rPr>
              <a:t/>
            </a:r>
            <a:br>
              <a:rPr lang="el-GR" dirty="0">
                <a:solidFill>
                  <a:schemeClr val="bg1"/>
                </a:solidFill>
                <a:latin typeface="Britannic Bold" panose="020B0903060703020204" pitchFamily="34" charset="0"/>
              </a:rPr>
            </a:br>
            <a:endParaRPr lang="it-IT" dirty="0">
              <a:solidFill>
                <a:schemeClr val="bg1"/>
              </a:solidFill>
              <a:latin typeface="Britannic Bold" panose="020B0903060703020204" pitchFamily="34" charset="0"/>
            </a:endParaRP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xmlns="" id="{5E1810DA-7D59-4AFA-96F8-2B90C944F7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0462963"/>
              </p:ext>
            </p:extLst>
          </p:nvPr>
        </p:nvGraphicFramePr>
        <p:xfrm>
          <a:off x="691910" y="1747088"/>
          <a:ext cx="3021786" cy="4689021"/>
        </p:xfrm>
        <a:graphic>
          <a:graphicData uri="http://schemas.openxmlformats.org/drawingml/2006/table">
            <a:tbl>
              <a:tblPr/>
              <a:tblGrid>
                <a:gridCol w="1007262">
                  <a:extLst>
                    <a:ext uri="{9D8B030D-6E8A-4147-A177-3AD203B41FA5}">
                      <a16:colId xmlns:a16="http://schemas.microsoft.com/office/drawing/2014/main" xmlns="" val="3382905862"/>
                    </a:ext>
                  </a:extLst>
                </a:gridCol>
                <a:gridCol w="1007262">
                  <a:extLst>
                    <a:ext uri="{9D8B030D-6E8A-4147-A177-3AD203B41FA5}">
                      <a16:colId xmlns:a16="http://schemas.microsoft.com/office/drawing/2014/main" xmlns="" val="1639387615"/>
                    </a:ext>
                  </a:extLst>
                </a:gridCol>
                <a:gridCol w="1007262">
                  <a:extLst>
                    <a:ext uri="{9D8B030D-6E8A-4147-A177-3AD203B41FA5}">
                      <a16:colId xmlns:a16="http://schemas.microsoft.com/office/drawing/2014/main" xmlns="" val="1989455972"/>
                    </a:ext>
                  </a:extLst>
                </a:gridCol>
              </a:tblGrid>
              <a:tr h="725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inherit"/>
                          <a:ea typeface="+mn-ea"/>
                          <a:cs typeface="+mn-cs"/>
                        </a:rPr>
                        <a:t>Singolare</a:t>
                      </a:r>
                    </a:p>
                    <a:p>
                      <a:pPr algn="l" fontAlgn="base"/>
                      <a:endParaRPr lang="it-IT" sz="1800" dirty="0">
                        <a:effectLst/>
                        <a:latin typeface="inherit"/>
                      </a:endParaRP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it-IT" sz="1800">
                        <a:effectLst/>
                        <a:latin typeface="inherit"/>
                      </a:endParaRP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l-GR" sz="1800" b="1" dirty="0">
                          <a:effectLst/>
                          <a:latin typeface="inherit"/>
                        </a:rPr>
                        <a:t>πολῑτᾱ-</a:t>
                      </a:r>
                      <a:endParaRPr lang="el-GR" sz="1800" dirty="0">
                        <a:effectLst/>
                        <a:latin typeface="inherit"/>
                      </a:endParaRP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9878983"/>
                  </a:ext>
                </a:extLst>
              </a:tr>
              <a:tr h="725223">
                <a:tc>
                  <a:txBody>
                    <a:bodyPr/>
                    <a:lstStyle/>
                    <a:p>
                      <a:pPr algn="l" fontAlgn="base"/>
                      <a:r>
                        <a:rPr lang="it-IT" sz="1800">
                          <a:effectLst/>
                          <a:latin typeface="inherit"/>
                        </a:rPr>
                        <a:t>N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l-GR" sz="1800" dirty="0">
                          <a:effectLst/>
                          <a:latin typeface="inherit"/>
                        </a:rPr>
                        <a:t>ὁ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l-GR" sz="1800" dirty="0">
                          <a:effectLst/>
                          <a:latin typeface="inherit"/>
                        </a:rPr>
                        <a:t>πολίτης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65909435"/>
                  </a:ext>
                </a:extLst>
              </a:tr>
              <a:tr h="725223">
                <a:tc>
                  <a:txBody>
                    <a:bodyPr/>
                    <a:lstStyle/>
                    <a:p>
                      <a:pPr algn="l" fontAlgn="base"/>
                      <a:r>
                        <a:rPr lang="it-IT" sz="1800">
                          <a:effectLst/>
                          <a:latin typeface="inherit"/>
                        </a:rPr>
                        <a:t>G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l-GR" sz="1800">
                          <a:effectLst/>
                          <a:latin typeface="inherit"/>
                        </a:rPr>
                        <a:t> τοῦ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l-GR" sz="1800">
                          <a:effectLst/>
                          <a:latin typeface="inherit"/>
                        </a:rPr>
                        <a:t>πολίτου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02767837"/>
                  </a:ext>
                </a:extLst>
              </a:tr>
              <a:tr h="725223">
                <a:tc>
                  <a:txBody>
                    <a:bodyPr/>
                    <a:lstStyle/>
                    <a:p>
                      <a:pPr algn="l" fontAlgn="base"/>
                      <a:r>
                        <a:rPr lang="it-IT" sz="1800">
                          <a:effectLst/>
                          <a:latin typeface="inherit"/>
                        </a:rPr>
                        <a:t>D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l-GR" sz="1800">
                          <a:effectLst/>
                          <a:latin typeface="inherit"/>
                        </a:rPr>
                        <a:t>τῷ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l-GR" sz="1800">
                          <a:effectLst/>
                          <a:latin typeface="inherit"/>
                        </a:rPr>
                        <a:t>πολίτῃ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07662594"/>
                  </a:ext>
                </a:extLst>
              </a:tr>
              <a:tr h="725223">
                <a:tc>
                  <a:txBody>
                    <a:bodyPr/>
                    <a:lstStyle/>
                    <a:p>
                      <a:pPr algn="l" fontAlgn="base"/>
                      <a:r>
                        <a:rPr lang="it-IT" sz="1800">
                          <a:effectLst/>
                          <a:latin typeface="inherit"/>
                        </a:rPr>
                        <a:t>A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l-GR" sz="1800">
                          <a:effectLst/>
                          <a:latin typeface="inherit"/>
                        </a:rPr>
                        <a:t>τὸν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l-GR" sz="1800">
                          <a:effectLst/>
                          <a:latin typeface="inherit"/>
                        </a:rPr>
                        <a:t>πολίτην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23068207"/>
                  </a:ext>
                </a:extLst>
              </a:tr>
              <a:tr h="725223">
                <a:tc>
                  <a:txBody>
                    <a:bodyPr/>
                    <a:lstStyle/>
                    <a:p>
                      <a:pPr algn="l" fontAlgn="base"/>
                      <a:r>
                        <a:rPr lang="it-IT" sz="1800">
                          <a:effectLst/>
                          <a:latin typeface="inherit"/>
                        </a:rPr>
                        <a:t>V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it-IT" sz="1800">
                        <a:effectLst/>
                        <a:latin typeface="inherit"/>
                      </a:endParaRP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l-GR" sz="1800" dirty="0">
                          <a:effectLst/>
                          <a:latin typeface="inherit"/>
                        </a:rPr>
                        <a:t>πολῖτα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60131065"/>
                  </a:ext>
                </a:extLst>
              </a:tr>
            </a:tbl>
          </a:graphicData>
        </a:graphic>
      </p:graphicFrame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xmlns="" id="{2CAD4ADF-913A-41B7-8D1F-C2E2C92B7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736334"/>
              </p:ext>
            </p:extLst>
          </p:nvPr>
        </p:nvGraphicFramePr>
        <p:xfrm>
          <a:off x="8374531" y="1690688"/>
          <a:ext cx="3125559" cy="4317164"/>
        </p:xfrm>
        <a:graphic>
          <a:graphicData uri="http://schemas.openxmlformats.org/drawingml/2006/table">
            <a:tbl>
              <a:tblPr/>
              <a:tblGrid>
                <a:gridCol w="1041853">
                  <a:extLst>
                    <a:ext uri="{9D8B030D-6E8A-4147-A177-3AD203B41FA5}">
                      <a16:colId xmlns:a16="http://schemas.microsoft.com/office/drawing/2014/main" xmlns="" val="3566659392"/>
                    </a:ext>
                  </a:extLst>
                </a:gridCol>
                <a:gridCol w="1041853">
                  <a:extLst>
                    <a:ext uri="{9D8B030D-6E8A-4147-A177-3AD203B41FA5}">
                      <a16:colId xmlns:a16="http://schemas.microsoft.com/office/drawing/2014/main" xmlns="" val="4284567016"/>
                    </a:ext>
                  </a:extLst>
                </a:gridCol>
                <a:gridCol w="1041853">
                  <a:extLst>
                    <a:ext uri="{9D8B030D-6E8A-4147-A177-3AD203B41FA5}">
                      <a16:colId xmlns:a16="http://schemas.microsoft.com/office/drawing/2014/main" xmlns="" val="3490583554"/>
                    </a:ext>
                  </a:extLst>
                </a:gridCol>
              </a:tblGrid>
              <a:tr h="6910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inherit"/>
                          <a:ea typeface="+mn-ea"/>
                          <a:cs typeface="+mn-cs"/>
                        </a:rPr>
                        <a:t>Plurale</a:t>
                      </a:r>
                      <a:endParaRPr kumimoji="0" lang="it-IT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inherit"/>
                        <a:ea typeface="+mn-ea"/>
                        <a:cs typeface="+mn-cs"/>
                      </a:endParaRPr>
                    </a:p>
                    <a:p>
                      <a:pPr algn="l" fontAlgn="base"/>
                      <a:endParaRPr lang="it-IT" sz="1800" dirty="0">
                        <a:effectLst/>
                        <a:latin typeface="inherit"/>
                      </a:endParaRP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it-IT" sz="1800" dirty="0">
                        <a:effectLst/>
                        <a:latin typeface="inherit"/>
                      </a:endParaRP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l-GR" sz="1800" b="1" dirty="0">
                          <a:effectLst/>
                          <a:latin typeface="inherit"/>
                        </a:rPr>
                        <a:t>πολῑτᾱ-</a:t>
                      </a:r>
                      <a:endParaRPr lang="el-GR" sz="1800" dirty="0">
                        <a:effectLst/>
                        <a:latin typeface="inherit"/>
                      </a:endParaRP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93843866"/>
                  </a:ext>
                </a:extLst>
              </a:tr>
              <a:tr h="725223">
                <a:tc>
                  <a:txBody>
                    <a:bodyPr/>
                    <a:lstStyle/>
                    <a:p>
                      <a:pPr algn="l" fontAlgn="base"/>
                      <a:r>
                        <a:rPr lang="it-IT" sz="1800">
                          <a:effectLst/>
                          <a:latin typeface="inherit"/>
                        </a:rPr>
                        <a:t>N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l-GR" sz="1800">
                          <a:effectLst/>
                          <a:latin typeface="inherit"/>
                        </a:rPr>
                        <a:t>οἱ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l-GR" sz="1800">
                          <a:effectLst/>
                          <a:latin typeface="inherit"/>
                        </a:rPr>
                        <a:t>πολῖται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7241010"/>
                  </a:ext>
                </a:extLst>
              </a:tr>
              <a:tr h="725223">
                <a:tc>
                  <a:txBody>
                    <a:bodyPr/>
                    <a:lstStyle/>
                    <a:p>
                      <a:pPr algn="l" fontAlgn="base"/>
                      <a:r>
                        <a:rPr lang="it-IT" sz="1800" dirty="0">
                          <a:effectLst/>
                          <a:latin typeface="inherit"/>
                        </a:rPr>
                        <a:t>G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l-GR" sz="1800">
                          <a:effectLst/>
                          <a:latin typeface="inherit"/>
                        </a:rPr>
                        <a:t>  τῶν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l-GR" sz="1800" dirty="0">
                          <a:effectLst/>
                          <a:latin typeface="inherit"/>
                        </a:rPr>
                        <a:t>πολιτῶν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48965350"/>
                  </a:ext>
                </a:extLst>
              </a:tr>
              <a:tr h="725223">
                <a:tc>
                  <a:txBody>
                    <a:bodyPr/>
                    <a:lstStyle/>
                    <a:p>
                      <a:pPr algn="l" fontAlgn="base"/>
                      <a:r>
                        <a:rPr lang="it-IT" sz="1800">
                          <a:effectLst/>
                          <a:latin typeface="inherit"/>
                        </a:rPr>
                        <a:t>D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l-GR" sz="1800">
                          <a:effectLst/>
                          <a:latin typeface="inherit"/>
                        </a:rPr>
                        <a:t>τοῖς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l-GR" sz="1800">
                          <a:effectLst/>
                          <a:latin typeface="inherit"/>
                        </a:rPr>
                        <a:t>πολίταις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5132476"/>
                  </a:ext>
                </a:extLst>
              </a:tr>
              <a:tr h="725223">
                <a:tc>
                  <a:txBody>
                    <a:bodyPr/>
                    <a:lstStyle/>
                    <a:p>
                      <a:pPr algn="l" fontAlgn="base"/>
                      <a:r>
                        <a:rPr lang="it-IT" sz="1800">
                          <a:effectLst/>
                          <a:latin typeface="inherit"/>
                        </a:rPr>
                        <a:t>A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l-GR" sz="1800">
                          <a:effectLst/>
                          <a:latin typeface="inherit"/>
                        </a:rPr>
                        <a:t>τοὺς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l-GR" sz="1800">
                          <a:effectLst/>
                          <a:latin typeface="inherit"/>
                        </a:rPr>
                        <a:t>πολίτας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15382160"/>
                  </a:ext>
                </a:extLst>
              </a:tr>
              <a:tr h="725223">
                <a:tc>
                  <a:txBody>
                    <a:bodyPr/>
                    <a:lstStyle/>
                    <a:p>
                      <a:pPr algn="l" fontAlgn="base"/>
                      <a:r>
                        <a:rPr lang="it-IT" sz="1800">
                          <a:effectLst/>
                          <a:latin typeface="inherit"/>
                        </a:rPr>
                        <a:t>V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it-IT" sz="1800" dirty="0">
                        <a:effectLst/>
                        <a:latin typeface="inherit"/>
                      </a:endParaRP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l-GR" sz="1800" dirty="0">
                          <a:effectLst/>
                          <a:latin typeface="inherit"/>
                        </a:rPr>
                        <a:t>πολῖται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31781494"/>
                  </a:ext>
                </a:extLst>
              </a:tr>
            </a:tbl>
          </a:graphicData>
        </a:graphic>
      </p:graphicFrame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xmlns="" id="{D14CBD2E-ECC3-43EE-BEAF-BB8F278485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191216"/>
              </p:ext>
            </p:extLst>
          </p:nvPr>
        </p:nvGraphicFramePr>
        <p:xfrm>
          <a:off x="4513037" y="1690688"/>
          <a:ext cx="3202623" cy="1999662"/>
        </p:xfrm>
        <a:graphic>
          <a:graphicData uri="http://schemas.openxmlformats.org/drawingml/2006/table">
            <a:tbl>
              <a:tblPr/>
              <a:tblGrid>
                <a:gridCol w="1067541">
                  <a:extLst>
                    <a:ext uri="{9D8B030D-6E8A-4147-A177-3AD203B41FA5}">
                      <a16:colId xmlns:a16="http://schemas.microsoft.com/office/drawing/2014/main" xmlns="" val="667448567"/>
                    </a:ext>
                  </a:extLst>
                </a:gridCol>
                <a:gridCol w="1067541">
                  <a:extLst>
                    <a:ext uri="{9D8B030D-6E8A-4147-A177-3AD203B41FA5}">
                      <a16:colId xmlns:a16="http://schemas.microsoft.com/office/drawing/2014/main" xmlns="" val="2568608117"/>
                    </a:ext>
                  </a:extLst>
                </a:gridCol>
                <a:gridCol w="1067541">
                  <a:extLst>
                    <a:ext uri="{9D8B030D-6E8A-4147-A177-3AD203B41FA5}">
                      <a16:colId xmlns:a16="http://schemas.microsoft.com/office/drawing/2014/main" xmlns="" val="2175735927"/>
                    </a:ext>
                  </a:extLst>
                </a:gridCol>
              </a:tblGrid>
              <a:tr h="6965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inherit"/>
                          <a:ea typeface="+mn-ea"/>
                          <a:cs typeface="+mn-cs"/>
                        </a:rPr>
                        <a:t>Duale</a:t>
                      </a:r>
                      <a:endParaRPr kumimoji="0" lang="it-IT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inherit"/>
                        <a:ea typeface="+mn-ea"/>
                        <a:cs typeface="+mn-cs"/>
                      </a:endParaRPr>
                    </a:p>
                    <a:p>
                      <a:pPr algn="l" fontAlgn="base"/>
                      <a:endParaRPr lang="it-IT" dirty="0">
                        <a:effectLst/>
                        <a:latin typeface="inheri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it-IT" dirty="0">
                        <a:effectLst/>
                        <a:latin typeface="inheri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l-GR" b="1" dirty="0">
                          <a:effectLst/>
                          <a:latin typeface="inherit"/>
                        </a:rPr>
                        <a:t>πολῑτᾱ-</a:t>
                      </a:r>
                      <a:endParaRPr lang="el-GR" dirty="0">
                        <a:effectLst/>
                        <a:latin typeface="inheri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90263341"/>
                  </a:ext>
                </a:extLst>
              </a:tr>
              <a:tr h="638190">
                <a:tc>
                  <a:txBody>
                    <a:bodyPr/>
                    <a:lstStyle/>
                    <a:p>
                      <a:pPr algn="l" fontAlgn="base"/>
                      <a:r>
                        <a:rPr lang="it-IT">
                          <a:effectLst/>
                          <a:latin typeface="inherit"/>
                        </a:rPr>
                        <a:t>NA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l-GR" dirty="0">
                          <a:effectLst/>
                          <a:latin typeface="inherit"/>
                        </a:rPr>
                        <a:t>τὼ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l-GR" dirty="0">
                          <a:effectLst/>
                          <a:latin typeface="inherit"/>
                        </a:rPr>
                        <a:t>πολίτα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69727707"/>
                  </a:ext>
                </a:extLst>
              </a:tr>
              <a:tr h="664905">
                <a:tc>
                  <a:txBody>
                    <a:bodyPr/>
                    <a:lstStyle/>
                    <a:p>
                      <a:pPr algn="l" fontAlgn="base"/>
                      <a:r>
                        <a:rPr lang="it-IT">
                          <a:effectLst/>
                          <a:latin typeface="inherit"/>
                        </a:rPr>
                        <a:t>GD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l-GR" dirty="0">
                          <a:effectLst/>
                          <a:latin typeface="inherit"/>
                        </a:rPr>
                        <a:t>  τοῖν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l-GR" dirty="0">
                          <a:effectLst/>
                          <a:latin typeface="inherit"/>
                        </a:rPr>
                        <a:t>πολίταιν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394155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xmlns="" id="{3336B349-D056-4BFF-9C98-5EC898D943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6955" y="-16829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5A72FF20-A1C6-40DC-ABC2-02C8B09978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696" y="3708797"/>
            <a:ext cx="4557061" cy="2917030"/>
          </a:xfrm>
          <a:prstGeom prst="rect">
            <a:avLst/>
          </a:prstGeom>
          <a:effectLst>
            <a:softEdge rad="279400"/>
          </a:effectLst>
        </p:spPr>
      </p:pic>
    </p:spTree>
    <p:extLst>
      <p:ext uri="{BB962C8B-B14F-4D97-AF65-F5344CB8AC3E}">
        <p14:creationId xmlns:p14="http://schemas.microsoft.com/office/powerpoint/2010/main" val="24068240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xmlns:p14="http://schemas.microsoft.com/office/powerpoint/2010/main"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D110052-CF4A-43DD-B426-A3FD9FE6E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solidFill>
                  <a:schemeClr val="bg1"/>
                </a:solidFill>
                <a:latin typeface="Britannic Bold" panose="020B0903060703020204" pitchFamily="34" charset="0"/>
              </a:rPr>
              <a:t>LA POSIZIONE DELL’ACCENTO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BF544573-F68A-42E6-BA6A-F9CB057598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>
                <a:solidFill>
                  <a:schemeClr val="bg1"/>
                </a:solidFill>
                <a:latin typeface="Britannic Bold" panose="020B0903060703020204" pitchFamily="34" charset="0"/>
              </a:rPr>
              <a:t>Nella prima declinazione i CASI OBLIQUI ( genitivo e dativo) hanno </a:t>
            </a:r>
            <a:r>
              <a:rPr lang="it-IT" u="sng" dirty="0">
                <a:solidFill>
                  <a:schemeClr val="bg1"/>
                </a:solidFill>
                <a:latin typeface="Britannic Bold" panose="020B0903060703020204" pitchFamily="34" charset="0"/>
              </a:rPr>
              <a:t>sempre </a:t>
            </a:r>
            <a:r>
              <a:rPr lang="it-IT" dirty="0">
                <a:solidFill>
                  <a:schemeClr val="bg1"/>
                </a:solidFill>
                <a:latin typeface="Britannic Bold" panose="020B0903060703020204" pitchFamily="34" charset="0"/>
              </a:rPr>
              <a:t>le desinenze lunghe. I CASI </a:t>
            </a:r>
            <a:r>
              <a:rPr lang="it-IT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DIRETTI (nominativo</a:t>
            </a:r>
            <a:r>
              <a:rPr lang="it-IT" dirty="0">
                <a:solidFill>
                  <a:schemeClr val="bg1"/>
                </a:solidFill>
                <a:latin typeface="Britannic Bold" panose="020B0903060703020204" pitchFamily="34" charset="0"/>
              </a:rPr>
              <a:t>, accusativo e vocativo) hanno spesso desinenze brevi.</a:t>
            </a:r>
          </a:p>
          <a:p>
            <a:endParaRPr lang="it-IT" u="sng" dirty="0">
              <a:solidFill>
                <a:schemeClr val="bg1"/>
              </a:solidFill>
              <a:latin typeface="Britannic Bold" panose="020B0903060703020204" pitchFamily="34" charset="0"/>
            </a:endParaRPr>
          </a:p>
        </p:txBody>
      </p:sp>
      <p:pic>
        <p:nvPicPr>
          <p:cNvPr id="7" name="Immagine 6" descr="Immagine che contiene esterni, rovina, edificio, dilegno&#10;&#10;Descrizione generata automaticamente">
            <a:extLst>
              <a:ext uri="{FF2B5EF4-FFF2-40B4-BE49-F238E27FC236}">
                <a16:creationId xmlns:a16="http://schemas.microsoft.com/office/drawing/2014/main" xmlns="" id="{223F6037-5298-4F8D-9B19-B61A8D87E5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838" y="3130550"/>
            <a:ext cx="5505450" cy="3181350"/>
          </a:xfrm>
          <a:prstGeom prst="rect">
            <a:avLst/>
          </a:prstGeom>
          <a:effectLst>
            <a:softEdge rad="228600"/>
          </a:effectLst>
        </p:spPr>
      </p:pic>
    </p:spTree>
    <p:extLst>
      <p:ext uri="{BB962C8B-B14F-4D97-AF65-F5344CB8AC3E}">
        <p14:creationId xmlns:p14="http://schemas.microsoft.com/office/powerpoint/2010/main" val="11853669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xmlns:p14="http://schemas.microsoft.com/office/powerpoint/2010/main"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F391F43-B8BF-4DD6-9BCE-8DD09C260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7881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  <a:latin typeface="Britannic Bold" panose="020B0903060703020204" pitchFamily="34" charset="0"/>
              </a:rPr>
              <a:t>                      CONTINUA…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5FB8FADB-6C9B-4EDA-BAEC-850CFBA12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3006"/>
            <a:ext cx="10515600" cy="4983957"/>
          </a:xfrm>
        </p:spPr>
        <p:txBody>
          <a:bodyPr/>
          <a:lstStyle/>
          <a:p>
            <a:pPr lvl="0" algn="just"/>
            <a:r>
              <a:rPr lang="it-IT" dirty="0">
                <a:solidFill>
                  <a:prstClr val="white"/>
                </a:solidFill>
                <a:latin typeface="Britannic Bold" panose="020B0903060703020204" pitchFamily="34" charset="0"/>
              </a:rPr>
              <a:t>SECONDO LE REGOLE DELL’ACCENTO SE LA PAROLA E’:</a:t>
            </a:r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it-IT" dirty="0">
                <a:solidFill>
                  <a:prstClr val="white"/>
                </a:solidFill>
                <a:latin typeface="Britannic Bold" panose="020B0903060703020204" pitchFamily="34" charset="0"/>
              </a:rPr>
              <a:t>PAROSSITONA ( accento acuto sulla penultima sillaba) al nominativo, si mantiene parossitona in tutta la declinazione</a:t>
            </a:r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it-IT" dirty="0">
                <a:solidFill>
                  <a:prstClr val="white"/>
                </a:solidFill>
                <a:latin typeface="Britannic Bold" panose="020B0903060703020204" pitchFamily="34" charset="0"/>
              </a:rPr>
              <a:t>PROPAROSSITONA (accento acuto sulla terzultima sillaba) al nominativo , muta in PAROSSITONA nei casi in cui la desinenza è lunga</a:t>
            </a:r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it-IT" dirty="0">
                <a:solidFill>
                  <a:srgbClr val="FF0000"/>
                </a:solidFill>
                <a:latin typeface="Britannic Bold" panose="020B0903060703020204" pitchFamily="34" charset="0"/>
              </a:rPr>
              <a:t>PROPERISPOMENA ( accento circonflesso sulla penultima sillaba) al nominativo, muta in PAROSSITONA nei casi in cui la desinenza è lunga</a:t>
            </a:r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it-IT" dirty="0">
                <a:solidFill>
                  <a:srgbClr val="FF0000"/>
                </a:solidFill>
                <a:latin typeface="Britannic Bold" panose="020B0903060703020204" pitchFamily="34" charset="0"/>
              </a:rPr>
              <a:t>accentata sull’ultima sillaba, muta in PERISPOMENA nei casi obliqui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071336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xmlns:p14="http://schemas.microsoft.com/office/powerpoint/2010/main"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9A2FFF6-DDA4-4EBE-A4A4-0252739D8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bg1"/>
                </a:solidFill>
                <a:latin typeface="Britannic Bold" panose="020B0903060703020204" pitchFamily="34" charset="0"/>
              </a:rPr>
              <a:t>                 REALIZZATO DA: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974446B2-2E3C-424A-A3C5-E6565B806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3025"/>
            <a:ext cx="10515600" cy="4833938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                               </a:t>
            </a:r>
          </a:p>
          <a:p>
            <a:pPr marL="0" indent="0">
              <a:buNone/>
            </a:pPr>
            <a:r>
              <a:rPr lang="it-IT" dirty="0"/>
              <a:t>                                   </a:t>
            </a:r>
            <a:r>
              <a:rPr lang="it-IT" sz="4000" dirty="0">
                <a:solidFill>
                  <a:schemeClr val="bg1"/>
                </a:solidFill>
                <a:latin typeface="Britannic Bold" panose="020B0903060703020204" pitchFamily="34" charset="0"/>
              </a:rPr>
              <a:t>ANGELO BISCARDI</a:t>
            </a:r>
          </a:p>
          <a:p>
            <a:pPr marL="0" indent="0">
              <a:buNone/>
            </a:pPr>
            <a:r>
              <a:rPr lang="it-IT" sz="4000" dirty="0">
                <a:solidFill>
                  <a:schemeClr val="bg1"/>
                </a:solidFill>
                <a:latin typeface="Britannic Bold" panose="020B0903060703020204" pitchFamily="34" charset="0"/>
              </a:rPr>
              <a:t>  Da un’idea della </a:t>
            </a:r>
            <a:r>
              <a:rPr lang="it-IT" sz="4000">
                <a:solidFill>
                  <a:schemeClr val="bg1"/>
                </a:solidFill>
                <a:latin typeface="Britannic Bold" panose="020B0903060703020204" pitchFamily="34" charset="0"/>
              </a:rPr>
              <a:t>prof</a:t>
            </a:r>
            <a:r>
              <a:rPr lang="it-IT" sz="4000" smtClean="0">
                <a:solidFill>
                  <a:schemeClr val="bg1"/>
                </a:solidFill>
                <a:latin typeface="Britannic Bold" panose="020B0903060703020204" pitchFamily="34" charset="0"/>
              </a:rPr>
              <a:t>. ssa</a:t>
            </a:r>
            <a:r>
              <a:rPr lang="it-IT" sz="4000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 </a:t>
            </a:r>
            <a:r>
              <a:rPr lang="it-IT" sz="4000" dirty="0">
                <a:solidFill>
                  <a:schemeClr val="bg1"/>
                </a:solidFill>
                <a:latin typeface="Britannic Bold" panose="020B0903060703020204" pitchFamily="34" charset="0"/>
              </a:rPr>
              <a:t>Daniela Borrelli</a:t>
            </a:r>
          </a:p>
          <a:p>
            <a:pPr marL="0" indent="0">
              <a:buNone/>
            </a:pPr>
            <a:endParaRPr lang="it-IT" sz="4000" dirty="0">
              <a:solidFill>
                <a:schemeClr val="bg1"/>
              </a:solidFill>
              <a:latin typeface="Britannic Bold" panose="020B0903060703020204" pitchFamily="34" charset="0"/>
            </a:endParaRPr>
          </a:p>
          <a:p>
            <a:pPr marL="0" indent="0">
              <a:buNone/>
            </a:pPr>
            <a:r>
              <a:rPr lang="it-IT" sz="4000" dirty="0">
                <a:solidFill>
                  <a:schemeClr val="bg1"/>
                </a:solidFill>
                <a:latin typeface="Britannic Bold" panose="020B0903060703020204" pitchFamily="34" charset="0"/>
              </a:rPr>
              <a:t>     V C Liceo Classico «Pietro Giannone»</a:t>
            </a:r>
          </a:p>
          <a:p>
            <a:pPr marL="0" indent="0">
              <a:buNone/>
            </a:pPr>
            <a:r>
              <a:rPr lang="it-IT" sz="4000" dirty="0">
                <a:solidFill>
                  <a:schemeClr val="bg1"/>
                </a:solidFill>
                <a:latin typeface="Britannic Bold" panose="020B0903060703020204" pitchFamily="34" charset="0"/>
              </a:rPr>
              <a:t>                     4 aprile 2020</a:t>
            </a:r>
          </a:p>
          <a:p>
            <a:pPr marL="0" indent="0">
              <a:buNone/>
            </a:pP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36136230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6B9FD4B-7D89-4BA4-A621-BDFCC778D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solidFill>
                  <a:schemeClr val="bg1"/>
                </a:solidFill>
                <a:latin typeface="Californian FB" panose="0207040306080B030204" pitchFamily="18" charset="0"/>
              </a:rPr>
              <a:t>                     </a:t>
            </a:r>
            <a:r>
              <a:rPr lang="it-IT" sz="6600">
                <a:solidFill>
                  <a:schemeClr val="bg1"/>
                </a:solidFill>
                <a:latin typeface="Britannic Bold" panose="020B0903060703020204" pitchFamily="34" charset="0"/>
              </a:rPr>
              <a:t>PER INIZIARE:</a:t>
            </a:r>
            <a:endParaRPr lang="it-IT" sz="6600" dirty="0">
              <a:solidFill>
                <a:schemeClr val="bg1"/>
              </a:solidFill>
              <a:latin typeface="Britannic Bold" panose="020B090306070302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8E3130D0-7CE5-4605-84ED-4C8368D90C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sz="4800" dirty="0">
                <a:solidFill>
                  <a:schemeClr val="bg1"/>
                </a:solidFill>
                <a:latin typeface="Britannic Bold" panose="020B0903060703020204" pitchFamily="34" charset="0"/>
              </a:rPr>
              <a:t>Alla prima declinazione appartengono per lo più nomi femminili </a:t>
            </a:r>
            <a:r>
              <a:rPr lang="it-IT" sz="4800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ma anche</a:t>
            </a:r>
            <a:r>
              <a:rPr lang="it-IT" sz="4800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 </a:t>
            </a:r>
            <a:r>
              <a:rPr lang="it-IT" sz="4800" dirty="0">
                <a:solidFill>
                  <a:schemeClr val="bg1"/>
                </a:solidFill>
                <a:latin typeface="Britannic Bold" panose="020B0903060703020204" pitchFamily="34" charset="0"/>
              </a:rPr>
              <a:t>nomi maschili, dal tema uscente in -</a:t>
            </a:r>
            <a:r>
              <a:rPr lang="el-GR" sz="4800" dirty="0">
                <a:solidFill>
                  <a:schemeClr val="bg1"/>
                </a:solidFill>
                <a:latin typeface="Californian FB" panose="0207040306080B030204" pitchFamily="18" charset="0"/>
              </a:rPr>
              <a:t>α</a:t>
            </a:r>
            <a:endParaRPr lang="it-IT" sz="4800" dirty="0">
              <a:solidFill>
                <a:schemeClr val="bg1"/>
              </a:solidFill>
              <a:latin typeface="Britannic Bold" panose="020B0903060703020204" pitchFamily="34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112867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xmlns:p14="http://schemas.microsoft.com/office/powerpoint/2010/main"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A119D00-4843-4CDE-8FA3-5D27BB28C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accent2">
                    <a:lumMod val="75000"/>
                  </a:schemeClr>
                </a:solidFill>
                <a:latin typeface="Britannic Bold" panose="020B0903060703020204" pitchFamily="34" charset="0"/>
              </a:rPr>
              <a:t>                      </a:t>
            </a:r>
            <a:r>
              <a:rPr lang="it-IT" dirty="0">
                <a:solidFill>
                  <a:schemeClr val="bg1"/>
                </a:solidFill>
                <a:latin typeface="Britannic Bold" panose="020B0903060703020204" pitchFamily="34" charset="0"/>
              </a:rPr>
              <a:t>CONTINUA…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208D0454-65CE-4C13-A64E-7F2EB1063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9526"/>
            <a:ext cx="10515600" cy="48474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fornian FB" panose="0207040306080B030204" pitchFamily="18" charset="0"/>
              </a:rPr>
              <a:t>                                    </a:t>
            </a:r>
            <a:r>
              <a:rPr lang="it-IT" sz="3600" dirty="0">
                <a:solidFill>
                  <a:schemeClr val="bg1"/>
                </a:solidFill>
                <a:latin typeface="Britannic Bold" panose="020B0903060703020204" pitchFamily="34" charset="0"/>
              </a:rPr>
              <a:t>I SOSTANTIVI FEMMINILI</a:t>
            </a:r>
            <a:endParaRPr lang="it-IT" dirty="0">
              <a:solidFill>
                <a:schemeClr val="bg1"/>
              </a:solidFill>
              <a:latin typeface="Britannic Bold" panose="020B0903060703020204" pitchFamily="34" charset="0"/>
            </a:endParaRPr>
          </a:p>
          <a:p>
            <a:pPr marL="0" indent="0">
              <a:buNone/>
            </a:pPr>
            <a:r>
              <a:rPr lang="it-IT" sz="2400" dirty="0">
                <a:solidFill>
                  <a:schemeClr val="bg1"/>
                </a:solidFill>
                <a:latin typeface="Britannic Bold" panose="020B0903060703020204" pitchFamily="34" charset="0"/>
              </a:rPr>
              <a:t>SI DIVIDONO IN: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2400" dirty="0">
                <a:solidFill>
                  <a:schemeClr val="bg1"/>
                </a:solidFill>
                <a:latin typeface="Britannic Bold" panose="020B0903060703020204" pitchFamily="34" charset="0"/>
              </a:rPr>
              <a:t>Temi in –</a:t>
            </a:r>
            <a:r>
              <a:rPr lang="el-GR" sz="2400" dirty="0">
                <a:solidFill>
                  <a:schemeClr val="bg1"/>
                </a:solidFill>
                <a:latin typeface="Californian FB" panose="0207040306080B030204" pitchFamily="18" charset="0"/>
              </a:rPr>
              <a:t>α</a:t>
            </a:r>
            <a:r>
              <a:rPr lang="it-IT" sz="2400" dirty="0">
                <a:solidFill>
                  <a:schemeClr val="bg1"/>
                </a:solidFill>
                <a:latin typeface="Britannic Bold" panose="020B0903060703020204" pitchFamily="34" charset="0"/>
              </a:rPr>
              <a:t> lungo: </a:t>
            </a:r>
          </a:p>
          <a:p>
            <a:r>
              <a:rPr lang="it-IT" dirty="0">
                <a:solidFill>
                  <a:schemeClr val="bg1"/>
                </a:solidFill>
                <a:latin typeface="Britannic Bold" panose="020B0903060703020204" pitchFamily="34" charset="0"/>
              </a:rPr>
              <a:t>se PURO (preceduto da </a:t>
            </a:r>
            <a:r>
              <a:rPr lang="el-GR" dirty="0">
                <a:solidFill>
                  <a:schemeClr val="bg1"/>
                </a:solidFill>
                <a:latin typeface="Californian FB" panose="0207040306080B030204" pitchFamily="18" charset="0"/>
              </a:rPr>
              <a:t> ε</a:t>
            </a:r>
            <a:r>
              <a:rPr lang="it-IT" dirty="0">
                <a:solidFill>
                  <a:schemeClr val="bg1"/>
                </a:solidFill>
                <a:latin typeface="Britannic Bold" panose="020B0903060703020204" pitchFamily="34" charset="0"/>
              </a:rPr>
              <a:t>, </a:t>
            </a:r>
            <a:r>
              <a:rPr lang="el-GR" dirty="0">
                <a:solidFill>
                  <a:schemeClr val="bg1"/>
                </a:solidFill>
                <a:latin typeface="Californian FB" panose="0207040306080B030204" pitchFamily="18" charset="0"/>
              </a:rPr>
              <a:t>ι</a:t>
            </a:r>
            <a:r>
              <a:rPr lang="it-IT" dirty="0">
                <a:solidFill>
                  <a:schemeClr val="bg1"/>
                </a:solidFill>
                <a:latin typeface="Britannic Bold" panose="020B0903060703020204" pitchFamily="34" charset="0"/>
              </a:rPr>
              <a:t>, </a:t>
            </a:r>
            <a:r>
              <a:rPr lang="el-GR" dirty="0">
                <a:solidFill>
                  <a:schemeClr val="bg1"/>
                </a:solidFill>
                <a:latin typeface="Californian FB" panose="0207040306080B030204" pitchFamily="18" charset="0"/>
              </a:rPr>
              <a:t>ρ</a:t>
            </a:r>
            <a:r>
              <a:rPr lang="it-IT" dirty="0">
                <a:solidFill>
                  <a:schemeClr val="bg1"/>
                </a:solidFill>
                <a:latin typeface="Britannic Bold" panose="020B0903060703020204" pitchFamily="34" charset="0"/>
              </a:rPr>
              <a:t> ) si mantiene in tutta la declinazione del singolare </a:t>
            </a:r>
          </a:p>
          <a:p>
            <a:r>
              <a:rPr lang="it-IT" sz="2400" dirty="0">
                <a:solidFill>
                  <a:schemeClr val="bg1"/>
                </a:solidFill>
                <a:latin typeface="Britannic Bold" panose="020B0903060703020204" pitchFamily="34" charset="0"/>
              </a:rPr>
              <a:t>se IMPURO  (non preceduto da  ε, ι, ρ ) si muta in </a:t>
            </a:r>
            <a:r>
              <a:rPr lang="el-GR" sz="2400" dirty="0">
                <a:solidFill>
                  <a:schemeClr val="bg1"/>
                </a:solidFill>
                <a:latin typeface="Californian FB" panose="0207040306080B030204" pitchFamily="18" charset="0"/>
              </a:rPr>
              <a:t>η</a:t>
            </a:r>
            <a:r>
              <a:rPr lang="it-IT" sz="2400" dirty="0">
                <a:solidFill>
                  <a:schemeClr val="bg1"/>
                </a:solidFill>
                <a:latin typeface="Britannic Bold" panose="020B0903060703020204" pitchFamily="34" charset="0"/>
              </a:rPr>
              <a:t> in tutta la declinazione del singolare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2400" dirty="0">
                <a:solidFill>
                  <a:srgbClr val="FF0000"/>
                </a:solidFill>
                <a:latin typeface="Britannic Bold" panose="020B0903060703020204" pitchFamily="34" charset="0"/>
              </a:rPr>
              <a:t>Temi in –</a:t>
            </a:r>
            <a:r>
              <a:rPr lang="el-GR" sz="2400" dirty="0">
                <a:solidFill>
                  <a:srgbClr val="FF0000"/>
                </a:solidFill>
                <a:latin typeface="Californian FB" panose="0207040306080B030204" pitchFamily="18" charset="0"/>
              </a:rPr>
              <a:t>α</a:t>
            </a:r>
            <a:r>
              <a:rPr lang="it-IT" sz="2400" dirty="0">
                <a:solidFill>
                  <a:srgbClr val="FF0000"/>
                </a:solidFill>
                <a:latin typeface="Britannic Bold" panose="020B0903060703020204" pitchFamily="34" charset="0"/>
              </a:rPr>
              <a:t> breve:</a:t>
            </a:r>
          </a:p>
          <a:p>
            <a:r>
              <a:rPr lang="it-IT" sz="2400" dirty="0">
                <a:solidFill>
                  <a:srgbClr val="FF0000"/>
                </a:solidFill>
                <a:latin typeface="Britannic Bold" panose="020B0903060703020204" pitchFamily="34" charset="0"/>
              </a:rPr>
              <a:t>se PURO si mantiene al nominativo, accusativo e vocativo singolare, mentre al genitivo e al dativo singolare si allunga </a:t>
            </a:r>
            <a:r>
              <a:rPr lang="el-GR" sz="2400" dirty="0">
                <a:solidFill>
                  <a:srgbClr val="FF0000"/>
                </a:solidFill>
                <a:latin typeface="Californian FB" panose="0207040306080B030204" pitchFamily="18" charset="0"/>
              </a:rPr>
              <a:t>α</a:t>
            </a:r>
            <a:r>
              <a:rPr lang="it-IT" sz="2400" dirty="0">
                <a:solidFill>
                  <a:srgbClr val="FF0000"/>
                </a:solidFill>
                <a:latin typeface="Britannic Bold" panose="020B0903060703020204" pitchFamily="34" charset="0"/>
              </a:rPr>
              <a:t> lungo</a:t>
            </a:r>
          </a:p>
          <a:p>
            <a:r>
              <a:rPr lang="it-IT" sz="2400" dirty="0">
                <a:solidFill>
                  <a:srgbClr val="FF0000"/>
                </a:solidFill>
                <a:latin typeface="Britannic Bold" panose="020B0903060703020204" pitchFamily="34" charset="0"/>
              </a:rPr>
              <a:t>se IMPURO si allunga in </a:t>
            </a:r>
            <a:r>
              <a:rPr lang="el-GR" sz="2400" dirty="0">
                <a:solidFill>
                  <a:srgbClr val="FF0000"/>
                </a:solidFill>
                <a:latin typeface="Californian FB" panose="0207040306080B030204" pitchFamily="18" charset="0"/>
              </a:rPr>
              <a:t>η</a:t>
            </a:r>
            <a:r>
              <a:rPr lang="it-IT" sz="2400" dirty="0">
                <a:solidFill>
                  <a:srgbClr val="FF0000"/>
                </a:solidFill>
                <a:latin typeface="Britannic Bold" panose="020B0903060703020204" pitchFamily="34" charset="0"/>
              </a:rPr>
              <a:t> nel genitivo e nel dativo singolare</a:t>
            </a:r>
          </a:p>
          <a:p>
            <a:pPr>
              <a:buFont typeface="Wingdings" panose="05000000000000000000" pitchFamily="2" charset="2"/>
              <a:buChar char="q"/>
            </a:pPr>
            <a:endParaRPr lang="it-IT" dirty="0">
              <a:solidFill>
                <a:schemeClr val="accent4">
                  <a:lumMod val="50000"/>
                </a:schemeClr>
              </a:solidFill>
              <a:latin typeface="Californian FB" panose="0207040306080B030204" pitchFamily="18" charset="0"/>
            </a:endParaRPr>
          </a:p>
          <a:p>
            <a:endParaRPr lang="it-IT" dirty="0">
              <a:solidFill>
                <a:schemeClr val="accent4">
                  <a:lumMod val="50000"/>
                </a:schemeClr>
              </a:solidFill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9317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xmlns:p14="http://schemas.microsoft.com/office/powerpoint/2010/main"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FDC8E44-80E0-424F-996A-49D0A75FC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556" y="744371"/>
            <a:ext cx="11732887" cy="1325563"/>
          </a:xfrm>
        </p:spPr>
        <p:txBody>
          <a:bodyPr>
            <a:normAutofit fontScale="90000"/>
          </a:bodyPr>
          <a:lstStyle/>
          <a:p>
            <a:pPr algn="just"/>
            <a:r>
              <a:rPr lang="it-IT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fornian FB" panose="0207040306080B030204" pitchFamily="18" charset="0"/>
              </a:rPr>
              <a:t>                                    </a:t>
            </a:r>
            <a:r>
              <a:rPr lang="it-IT" dirty="0">
                <a:solidFill>
                  <a:schemeClr val="bg1"/>
                </a:solidFill>
                <a:latin typeface="Britannic Bold" panose="020B0903060703020204" pitchFamily="34" charset="0"/>
              </a:rPr>
              <a:t>LA DECLINAZIONE</a:t>
            </a:r>
            <a:br>
              <a:rPr lang="it-IT" dirty="0">
                <a:solidFill>
                  <a:schemeClr val="bg1"/>
                </a:solidFill>
                <a:latin typeface="Britannic Bold" panose="020B0903060703020204" pitchFamily="34" charset="0"/>
              </a:rPr>
            </a:br>
            <a:r>
              <a:rPr lang="it-IT" sz="4000" dirty="0">
                <a:solidFill>
                  <a:schemeClr val="bg1"/>
                </a:solidFill>
                <a:latin typeface="Britannic Bold" panose="020B0903060703020204" pitchFamily="34" charset="0"/>
              </a:rPr>
              <a:t>Sostantivi femminili in -α lungo puro: </a:t>
            </a:r>
            <a:r>
              <a:rPr lang="el-GR" sz="4000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χώρα</a:t>
            </a:r>
            <a:r>
              <a:rPr lang="it-IT" sz="4000" dirty="0">
                <a:solidFill>
                  <a:schemeClr val="bg1"/>
                </a:solidFill>
                <a:latin typeface="Britannic Bold" panose="020B0903060703020204" pitchFamily="34" charset="0"/>
              </a:rPr>
              <a:t> </a:t>
            </a:r>
            <a:r>
              <a:rPr lang="it-IT" sz="4000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(regione</a:t>
            </a:r>
            <a:r>
              <a:rPr lang="it-IT" sz="4000" dirty="0">
                <a:solidFill>
                  <a:schemeClr val="bg1"/>
                </a:solidFill>
                <a:latin typeface="Britannic Bold" panose="020B0903060703020204" pitchFamily="34" charset="0"/>
              </a:rPr>
              <a:t>)</a:t>
            </a:r>
            <a:r>
              <a:rPr lang="it-IT" sz="4000" dirty="0">
                <a:solidFill>
                  <a:schemeClr val="bg1"/>
                </a:solidFill>
                <a:latin typeface="Britannic Bold" panose="020B0903060703020204" pitchFamily="34" charset="0"/>
              </a:rPr>
              <a:t/>
            </a:r>
            <a:br>
              <a:rPr lang="it-IT" sz="4000" dirty="0">
                <a:solidFill>
                  <a:schemeClr val="bg1"/>
                </a:solidFill>
                <a:latin typeface="Britannic Bold" panose="020B0903060703020204" pitchFamily="34" charset="0"/>
              </a:rPr>
            </a:br>
            <a:endParaRPr lang="it-IT" sz="4000" dirty="0">
              <a:solidFill>
                <a:schemeClr val="bg1"/>
              </a:solidFill>
              <a:latin typeface="Britannic Bold" panose="020B0903060703020204" pitchFamily="34" charset="0"/>
            </a:endParaRPr>
          </a:p>
        </p:txBody>
      </p:sp>
      <p:graphicFrame>
        <p:nvGraphicFramePr>
          <p:cNvPr id="12" name="Segnaposto contenuto 11">
            <a:extLst>
              <a:ext uri="{FF2B5EF4-FFF2-40B4-BE49-F238E27FC236}">
                <a16:creationId xmlns:a16="http://schemas.microsoft.com/office/drawing/2014/main" xmlns="" id="{EFBB4080-60AA-4A08-81E6-68D0F6A0462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90771204"/>
              </p:ext>
            </p:extLst>
          </p:nvPr>
        </p:nvGraphicFramePr>
        <p:xfrm>
          <a:off x="4979188" y="1701696"/>
          <a:ext cx="2836071" cy="2006840"/>
        </p:xfrm>
        <a:graphic>
          <a:graphicData uri="http://schemas.openxmlformats.org/drawingml/2006/table">
            <a:tbl>
              <a:tblPr/>
              <a:tblGrid>
                <a:gridCol w="945357">
                  <a:extLst>
                    <a:ext uri="{9D8B030D-6E8A-4147-A177-3AD203B41FA5}">
                      <a16:colId xmlns:a16="http://schemas.microsoft.com/office/drawing/2014/main" xmlns="" val="1095394217"/>
                    </a:ext>
                  </a:extLst>
                </a:gridCol>
                <a:gridCol w="945357">
                  <a:extLst>
                    <a:ext uri="{9D8B030D-6E8A-4147-A177-3AD203B41FA5}">
                      <a16:colId xmlns:a16="http://schemas.microsoft.com/office/drawing/2014/main" xmlns="" val="4205861763"/>
                    </a:ext>
                  </a:extLst>
                </a:gridCol>
                <a:gridCol w="945357">
                  <a:extLst>
                    <a:ext uri="{9D8B030D-6E8A-4147-A177-3AD203B41FA5}">
                      <a16:colId xmlns:a16="http://schemas.microsoft.com/office/drawing/2014/main" xmlns="" val="2663086906"/>
                    </a:ext>
                  </a:extLst>
                </a:gridCol>
              </a:tblGrid>
              <a:tr h="678027">
                <a:tc>
                  <a:txBody>
                    <a:bodyPr/>
                    <a:lstStyle/>
                    <a:p>
                      <a:pPr algn="just" fontAlgn="base"/>
                      <a:r>
                        <a:rPr lang="it-IT" sz="2000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Duale</a:t>
                      </a:r>
                      <a:endParaRPr lang="it-IT" sz="2000" b="1" dirty="0">
                        <a:effectLst/>
                        <a:latin typeface="inheri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it-IT" dirty="0">
                        <a:effectLst/>
                        <a:latin typeface="inheri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l-GR" b="1">
                          <a:effectLst/>
                          <a:latin typeface="inherit"/>
                        </a:rPr>
                        <a:t>χωρᾱ-</a:t>
                      </a:r>
                      <a:endParaRPr lang="el-GR">
                        <a:effectLst/>
                        <a:latin typeface="inheri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14642115"/>
                  </a:ext>
                </a:extLst>
              </a:tr>
              <a:tr h="650786">
                <a:tc>
                  <a:txBody>
                    <a:bodyPr/>
                    <a:lstStyle/>
                    <a:p>
                      <a:pPr algn="l" fontAlgn="base"/>
                      <a:r>
                        <a:rPr lang="it-IT">
                          <a:effectLst/>
                          <a:latin typeface="inherit"/>
                        </a:rPr>
                        <a:t>NA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l-GR" dirty="0">
                          <a:effectLst/>
                          <a:latin typeface="inherit"/>
                        </a:rPr>
                        <a:t>τὼ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l-GR">
                          <a:effectLst/>
                          <a:latin typeface="inherit"/>
                        </a:rPr>
                        <a:t>χώρα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3969232"/>
                  </a:ext>
                </a:extLst>
              </a:tr>
              <a:tr h="678027">
                <a:tc>
                  <a:txBody>
                    <a:bodyPr/>
                    <a:lstStyle/>
                    <a:p>
                      <a:pPr algn="l" fontAlgn="base"/>
                      <a:r>
                        <a:rPr lang="it-IT">
                          <a:effectLst/>
                          <a:latin typeface="inherit"/>
                        </a:rPr>
                        <a:t>GD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l-GR">
                          <a:effectLst/>
                          <a:latin typeface="inherit"/>
                        </a:rPr>
                        <a:t>  τοῖν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l-GR" dirty="0">
                          <a:effectLst/>
                          <a:latin typeface="inherit"/>
                        </a:rPr>
                        <a:t>χώραιν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78931044"/>
                  </a:ext>
                </a:extLst>
              </a:tr>
            </a:tbl>
          </a:graphicData>
        </a:graphic>
      </p:graphicFrame>
      <p:graphicFrame>
        <p:nvGraphicFramePr>
          <p:cNvPr id="13" name="Tabella 12">
            <a:extLst>
              <a:ext uri="{FF2B5EF4-FFF2-40B4-BE49-F238E27FC236}">
                <a16:creationId xmlns:a16="http://schemas.microsoft.com/office/drawing/2014/main" xmlns="" id="{2BFC9D9B-F6A3-4887-AA15-910D3F9C26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738951"/>
              </p:ext>
            </p:extLst>
          </p:nvPr>
        </p:nvGraphicFramePr>
        <p:xfrm>
          <a:off x="8615353" y="1695577"/>
          <a:ext cx="3133734" cy="4390668"/>
        </p:xfrm>
        <a:graphic>
          <a:graphicData uri="http://schemas.openxmlformats.org/drawingml/2006/table">
            <a:tbl>
              <a:tblPr/>
              <a:tblGrid>
                <a:gridCol w="1044578">
                  <a:extLst>
                    <a:ext uri="{9D8B030D-6E8A-4147-A177-3AD203B41FA5}">
                      <a16:colId xmlns:a16="http://schemas.microsoft.com/office/drawing/2014/main" xmlns="" val="1225419350"/>
                    </a:ext>
                  </a:extLst>
                </a:gridCol>
                <a:gridCol w="1044578">
                  <a:extLst>
                    <a:ext uri="{9D8B030D-6E8A-4147-A177-3AD203B41FA5}">
                      <a16:colId xmlns:a16="http://schemas.microsoft.com/office/drawing/2014/main" xmlns="" val="627968162"/>
                    </a:ext>
                  </a:extLst>
                </a:gridCol>
                <a:gridCol w="1044578">
                  <a:extLst>
                    <a:ext uri="{9D8B030D-6E8A-4147-A177-3AD203B41FA5}">
                      <a16:colId xmlns:a16="http://schemas.microsoft.com/office/drawing/2014/main" xmlns="" val="3783374804"/>
                    </a:ext>
                  </a:extLst>
                </a:gridCol>
              </a:tblGrid>
              <a:tr h="725223">
                <a:tc>
                  <a:txBody>
                    <a:bodyPr/>
                    <a:lstStyle/>
                    <a:p>
                      <a:pPr algn="l" fontAlgn="base"/>
                      <a:r>
                        <a:rPr lang="it-IT" sz="2000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Plurale</a:t>
                      </a:r>
                      <a:endParaRPr lang="it-IT" sz="2000" b="1" dirty="0">
                        <a:effectLst/>
                        <a:latin typeface="inherit"/>
                      </a:endParaRP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it-IT" sz="1800" dirty="0">
                        <a:effectLst/>
                        <a:latin typeface="inherit"/>
                      </a:endParaRP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l-GR" sz="1800" b="1">
                          <a:effectLst/>
                          <a:latin typeface="inherit"/>
                        </a:rPr>
                        <a:t>χωρᾱ-</a:t>
                      </a:r>
                      <a:endParaRPr lang="el-GR" sz="1800">
                        <a:effectLst/>
                        <a:latin typeface="inherit"/>
                      </a:endParaRP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53847760"/>
                  </a:ext>
                </a:extLst>
              </a:tr>
              <a:tr h="764553">
                <a:tc>
                  <a:txBody>
                    <a:bodyPr/>
                    <a:lstStyle/>
                    <a:p>
                      <a:pPr algn="l" fontAlgn="base"/>
                      <a:r>
                        <a:rPr lang="it-IT" sz="1800">
                          <a:effectLst/>
                          <a:latin typeface="inherit"/>
                        </a:rPr>
                        <a:t>N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l-GR" sz="1800">
                          <a:effectLst/>
                          <a:latin typeface="inherit"/>
                        </a:rPr>
                        <a:t>αἱ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l-GR" sz="1800">
                          <a:effectLst/>
                          <a:latin typeface="inherit"/>
                        </a:rPr>
                        <a:t>χῶραι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12061653"/>
                  </a:ext>
                </a:extLst>
              </a:tr>
              <a:tr h="725223">
                <a:tc>
                  <a:txBody>
                    <a:bodyPr/>
                    <a:lstStyle/>
                    <a:p>
                      <a:pPr algn="l" fontAlgn="base"/>
                      <a:r>
                        <a:rPr lang="it-IT" sz="1800">
                          <a:effectLst/>
                          <a:latin typeface="inherit"/>
                        </a:rPr>
                        <a:t>G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l-GR" sz="1800">
                          <a:effectLst/>
                          <a:latin typeface="inherit"/>
                        </a:rPr>
                        <a:t>  τῶν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l-GR" sz="1800" dirty="0">
                          <a:effectLst/>
                          <a:latin typeface="inherit"/>
                        </a:rPr>
                        <a:t>χωρῶν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60063940"/>
                  </a:ext>
                </a:extLst>
              </a:tr>
              <a:tr h="725223">
                <a:tc>
                  <a:txBody>
                    <a:bodyPr/>
                    <a:lstStyle/>
                    <a:p>
                      <a:pPr algn="l" fontAlgn="base"/>
                      <a:r>
                        <a:rPr lang="it-IT" sz="1800">
                          <a:effectLst/>
                          <a:latin typeface="inherit"/>
                        </a:rPr>
                        <a:t>D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l-GR" sz="1800">
                          <a:effectLst/>
                          <a:latin typeface="inherit"/>
                        </a:rPr>
                        <a:t>ταῖς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l-GR" sz="1800">
                          <a:effectLst/>
                          <a:latin typeface="inherit"/>
                        </a:rPr>
                        <a:t>χώραις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43268943"/>
                  </a:ext>
                </a:extLst>
              </a:tr>
              <a:tr h="725223">
                <a:tc>
                  <a:txBody>
                    <a:bodyPr/>
                    <a:lstStyle/>
                    <a:p>
                      <a:pPr algn="l" fontAlgn="base"/>
                      <a:r>
                        <a:rPr lang="it-IT" sz="1800">
                          <a:effectLst/>
                          <a:latin typeface="inherit"/>
                        </a:rPr>
                        <a:t>A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l-GR" sz="1800">
                          <a:effectLst/>
                          <a:latin typeface="inherit"/>
                        </a:rPr>
                        <a:t>τὰς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l-GR" sz="1800">
                          <a:effectLst/>
                          <a:latin typeface="inherit"/>
                        </a:rPr>
                        <a:t>χώρας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56614667"/>
                  </a:ext>
                </a:extLst>
              </a:tr>
              <a:tr h="725223">
                <a:tc>
                  <a:txBody>
                    <a:bodyPr/>
                    <a:lstStyle/>
                    <a:p>
                      <a:pPr algn="l" fontAlgn="base"/>
                      <a:r>
                        <a:rPr lang="it-IT" sz="1800">
                          <a:effectLst/>
                          <a:latin typeface="inherit"/>
                        </a:rPr>
                        <a:t>V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it-IT" sz="1800">
                        <a:effectLst/>
                        <a:latin typeface="inherit"/>
                      </a:endParaRP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l-GR" sz="1800" dirty="0">
                          <a:effectLst/>
                          <a:latin typeface="inherit"/>
                        </a:rPr>
                        <a:t>χῶραι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13817496"/>
                  </a:ext>
                </a:extLst>
              </a:tr>
            </a:tbl>
          </a:graphicData>
        </a:graphic>
      </p:graphicFrame>
      <p:graphicFrame>
        <p:nvGraphicFramePr>
          <p:cNvPr id="8" name="Segnaposto contenuto 7">
            <a:extLst>
              <a:ext uri="{FF2B5EF4-FFF2-40B4-BE49-F238E27FC236}">
                <a16:creationId xmlns:a16="http://schemas.microsoft.com/office/drawing/2014/main" xmlns="" id="{BA8345CF-802D-4816-AE11-C929BD2AB74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52850092"/>
              </p:ext>
            </p:extLst>
          </p:nvPr>
        </p:nvGraphicFramePr>
        <p:xfrm>
          <a:off x="442913" y="1734907"/>
          <a:ext cx="3736181" cy="4414701"/>
        </p:xfrm>
        <a:graphic>
          <a:graphicData uri="http://schemas.openxmlformats.org/drawingml/2006/table">
            <a:tbl>
              <a:tblPr/>
              <a:tblGrid>
                <a:gridCol w="1324698">
                  <a:extLst>
                    <a:ext uri="{9D8B030D-6E8A-4147-A177-3AD203B41FA5}">
                      <a16:colId xmlns:a16="http://schemas.microsoft.com/office/drawing/2014/main" xmlns="" val="3903368265"/>
                    </a:ext>
                  </a:extLst>
                </a:gridCol>
                <a:gridCol w="1129824">
                  <a:extLst>
                    <a:ext uri="{9D8B030D-6E8A-4147-A177-3AD203B41FA5}">
                      <a16:colId xmlns:a16="http://schemas.microsoft.com/office/drawing/2014/main" xmlns="" val="144476231"/>
                    </a:ext>
                  </a:extLst>
                </a:gridCol>
                <a:gridCol w="1281659">
                  <a:extLst>
                    <a:ext uri="{9D8B030D-6E8A-4147-A177-3AD203B41FA5}">
                      <a16:colId xmlns:a16="http://schemas.microsoft.com/office/drawing/2014/main" xmlns="" val="998310130"/>
                    </a:ext>
                  </a:extLst>
                </a:gridCol>
              </a:tblGrid>
              <a:tr h="725223">
                <a:tc>
                  <a:txBody>
                    <a:bodyPr/>
                    <a:lstStyle/>
                    <a:p>
                      <a:pPr algn="just" fontAlgn="base"/>
                      <a:r>
                        <a:rPr lang="it-IT" sz="2400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Singolare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it-IT" sz="1800" dirty="0">
                        <a:effectLst/>
                        <a:latin typeface="inherit"/>
                      </a:endParaRP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l-GR" sz="1800" b="1" dirty="0">
                          <a:effectLst/>
                          <a:latin typeface="inherit"/>
                        </a:rPr>
                        <a:t>χωρᾱ-</a:t>
                      </a:r>
                      <a:endParaRPr lang="el-GR" sz="1800" dirty="0">
                        <a:effectLst/>
                        <a:latin typeface="inherit"/>
                      </a:endParaRP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23136732"/>
                  </a:ext>
                </a:extLst>
              </a:tr>
              <a:tr h="725223">
                <a:tc>
                  <a:txBody>
                    <a:bodyPr/>
                    <a:lstStyle/>
                    <a:p>
                      <a:pPr algn="l" fontAlgn="base"/>
                      <a:r>
                        <a:rPr lang="it-IT" sz="1800">
                          <a:effectLst/>
                          <a:latin typeface="inherit"/>
                        </a:rPr>
                        <a:t>N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l-GR" sz="1800" dirty="0">
                          <a:effectLst/>
                          <a:latin typeface="inherit"/>
                        </a:rPr>
                        <a:t>ἡ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l-GR" sz="1800" dirty="0">
                          <a:effectLst/>
                          <a:latin typeface="inherit"/>
                        </a:rPr>
                        <a:t>χώρα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41732126"/>
                  </a:ext>
                </a:extLst>
              </a:tr>
              <a:tr h="725223">
                <a:tc>
                  <a:txBody>
                    <a:bodyPr/>
                    <a:lstStyle/>
                    <a:p>
                      <a:pPr algn="l" fontAlgn="base"/>
                      <a:r>
                        <a:rPr lang="it-IT" sz="1800">
                          <a:effectLst/>
                          <a:latin typeface="inherit"/>
                        </a:rPr>
                        <a:t>G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l-GR" sz="1800" dirty="0">
                          <a:effectLst/>
                          <a:latin typeface="inherit"/>
                        </a:rPr>
                        <a:t>  </a:t>
                      </a:r>
                      <a:r>
                        <a:rPr lang="it-IT" sz="1800" dirty="0">
                          <a:effectLst/>
                          <a:latin typeface="inherit"/>
                        </a:rPr>
                        <a:t>   </a:t>
                      </a:r>
                      <a:r>
                        <a:rPr lang="el-GR" sz="1800" dirty="0">
                          <a:effectLst/>
                          <a:latin typeface="inherit"/>
                        </a:rPr>
                        <a:t>τῆς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l-GR" sz="1800">
                          <a:effectLst/>
                          <a:latin typeface="inherit"/>
                        </a:rPr>
                        <a:t>χώρας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67329976"/>
                  </a:ext>
                </a:extLst>
              </a:tr>
              <a:tr h="725223">
                <a:tc>
                  <a:txBody>
                    <a:bodyPr/>
                    <a:lstStyle/>
                    <a:p>
                      <a:pPr algn="l" fontAlgn="base"/>
                      <a:r>
                        <a:rPr lang="it-IT" sz="1800">
                          <a:effectLst/>
                          <a:latin typeface="inherit"/>
                        </a:rPr>
                        <a:t>D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l-GR" sz="1800">
                          <a:effectLst/>
                          <a:latin typeface="inherit"/>
                        </a:rPr>
                        <a:t>τῇ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l-GR" sz="1800">
                          <a:effectLst/>
                          <a:latin typeface="inherit"/>
                        </a:rPr>
                        <a:t>χώρᾳ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38138303"/>
                  </a:ext>
                </a:extLst>
              </a:tr>
              <a:tr h="725223">
                <a:tc>
                  <a:txBody>
                    <a:bodyPr/>
                    <a:lstStyle/>
                    <a:p>
                      <a:pPr algn="l" fontAlgn="base"/>
                      <a:r>
                        <a:rPr lang="it-IT" sz="1800">
                          <a:effectLst/>
                          <a:latin typeface="inherit"/>
                        </a:rPr>
                        <a:t>A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l-GR" sz="1800">
                          <a:effectLst/>
                          <a:latin typeface="inherit"/>
                        </a:rPr>
                        <a:t>τὴν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l-GR" sz="1800">
                          <a:effectLst/>
                          <a:latin typeface="inherit"/>
                        </a:rPr>
                        <a:t>χώραν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35591416"/>
                  </a:ext>
                </a:extLst>
              </a:tr>
              <a:tr h="725223">
                <a:tc>
                  <a:txBody>
                    <a:bodyPr/>
                    <a:lstStyle/>
                    <a:p>
                      <a:pPr algn="l" fontAlgn="base"/>
                      <a:r>
                        <a:rPr lang="it-IT" sz="1800">
                          <a:effectLst/>
                          <a:latin typeface="inherit"/>
                        </a:rPr>
                        <a:t>V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it-IT" sz="1800" dirty="0">
                        <a:effectLst/>
                        <a:latin typeface="inherit"/>
                      </a:endParaRP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l-GR" sz="1800" dirty="0">
                          <a:effectLst/>
                          <a:latin typeface="inherit"/>
                        </a:rPr>
                        <a:t>χώρα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60990907"/>
                  </a:ext>
                </a:extLst>
              </a:tr>
            </a:tbl>
          </a:graphicData>
        </a:graphic>
      </p:graphicFrame>
      <p:pic>
        <p:nvPicPr>
          <p:cNvPr id="4" name="Immagine 3" descr="Immagine che contiene vecchio, edificio, casa, fotografia&#10;&#10;Descrizione generata automaticamente">
            <a:extLst>
              <a:ext uri="{FF2B5EF4-FFF2-40B4-BE49-F238E27FC236}">
                <a16:creationId xmlns:a16="http://schemas.microsoft.com/office/drawing/2014/main" xmlns="" id="{C069AB65-1296-4347-BD57-74CD96188F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15" y="3813279"/>
            <a:ext cx="4757738" cy="2686049"/>
          </a:xfrm>
          <a:prstGeom prst="rect">
            <a:avLst/>
          </a:prstGeom>
          <a:effectLst>
            <a:softEdge rad="190500"/>
          </a:effectLst>
        </p:spPr>
      </p:pic>
    </p:spTree>
    <p:extLst>
      <p:ext uri="{BB962C8B-B14F-4D97-AF65-F5344CB8AC3E}">
        <p14:creationId xmlns:p14="http://schemas.microsoft.com/office/powerpoint/2010/main" val="12454612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xmlns:p14="http://schemas.microsoft.com/office/powerpoint/2010/main"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xmlns="" id="{9DADD25D-93B2-47E9-B885-0F710EBDF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829" y="485800"/>
            <a:ext cx="11734799" cy="1404913"/>
          </a:xfrm>
        </p:spPr>
        <p:txBody>
          <a:bodyPr>
            <a:normAutofit fontScale="90000"/>
          </a:bodyPr>
          <a:lstStyle/>
          <a:p>
            <a:pPr algn="just"/>
            <a:r>
              <a:rPr lang="it-IT" sz="4000" dirty="0">
                <a:solidFill>
                  <a:schemeClr val="bg1"/>
                </a:solidFill>
                <a:latin typeface="Britannic Bold" panose="020B0903060703020204" pitchFamily="34" charset="0"/>
              </a:rPr>
              <a:t>Sostantivi femminili in -</a:t>
            </a:r>
            <a:r>
              <a:rPr lang="el-GR" sz="4000" dirty="0">
                <a:solidFill>
                  <a:schemeClr val="bg1"/>
                </a:solidFill>
              </a:rPr>
              <a:t>α</a:t>
            </a:r>
            <a:r>
              <a:rPr lang="it-IT" sz="4000" dirty="0">
                <a:solidFill>
                  <a:schemeClr val="bg1"/>
                </a:solidFill>
                <a:latin typeface="Britannic Bold" panose="020B0903060703020204" pitchFamily="34" charset="0"/>
              </a:rPr>
              <a:t> lungo </a:t>
            </a:r>
            <a:r>
              <a:rPr lang="it-IT" sz="4000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impuro:</a:t>
            </a:r>
            <a:r>
              <a:rPr lang="el-GR" sz="4000" dirty="0" smtClean="0">
                <a:solidFill>
                  <a:schemeClr val="bg1"/>
                </a:solidFill>
              </a:rPr>
              <a:t>μάχη</a:t>
            </a:r>
            <a:r>
              <a:rPr lang="it-IT" sz="4000" dirty="0">
                <a:solidFill>
                  <a:schemeClr val="bg1"/>
                </a:solidFill>
                <a:latin typeface="Britannic Bold" panose="020B0903060703020204" pitchFamily="34" charset="0"/>
              </a:rPr>
              <a:t> </a:t>
            </a:r>
            <a:r>
              <a:rPr lang="it-IT" sz="4000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(</a:t>
            </a:r>
            <a:r>
              <a:rPr lang="it-IT" sz="4000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battaglia)</a:t>
            </a:r>
            <a:r>
              <a:rPr lang="el-GR" dirty="0">
                <a:solidFill>
                  <a:schemeClr val="bg1"/>
                </a:solidFill>
              </a:rPr>
              <a:t/>
            </a:r>
            <a:br>
              <a:rPr lang="el-GR" dirty="0">
                <a:solidFill>
                  <a:schemeClr val="bg1"/>
                </a:solidFill>
              </a:rPr>
            </a:br>
            <a:endParaRPr lang="it-IT" dirty="0">
              <a:solidFill>
                <a:schemeClr val="bg1"/>
              </a:solidFill>
              <a:latin typeface="Britannic Bold" panose="020B0903060703020204" pitchFamily="34" charset="0"/>
            </a:endParaRPr>
          </a:p>
        </p:txBody>
      </p:sp>
      <p:graphicFrame>
        <p:nvGraphicFramePr>
          <p:cNvPr id="7" name="Segnaposto contenuto 6">
            <a:extLst>
              <a:ext uri="{FF2B5EF4-FFF2-40B4-BE49-F238E27FC236}">
                <a16:creationId xmlns:a16="http://schemas.microsoft.com/office/drawing/2014/main" xmlns="" id="{30AECB28-8CFE-4005-980B-CE7E245778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8573273"/>
              </p:ext>
            </p:extLst>
          </p:nvPr>
        </p:nvGraphicFramePr>
        <p:xfrm>
          <a:off x="407194" y="1578793"/>
          <a:ext cx="3996513" cy="4351338"/>
        </p:xfrm>
        <a:graphic>
          <a:graphicData uri="http://schemas.openxmlformats.org/drawingml/2006/table">
            <a:tbl>
              <a:tblPr/>
              <a:tblGrid>
                <a:gridCol w="1332171">
                  <a:extLst>
                    <a:ext uri="{9D8B030D-6E8A-4147-A177-3AD203B41FA5}">
                      <a16:colId xmlns:a16="http://schemas.microsoft.com/office/drawing/2014/main" xmlns="" val="219164949"/>
                    </a:ext>
                  </a:extLst>
                </a:gridCol>
                <a:gridCol w="1332171">
                  <a:extLst>
                    <a:ext uri="{9D8B030D-6E8A-4147-A177-3AD203B41FA5}">
                      <a16:colId xmlns:a16="http://schemas.microsoft.com/office/drawing/2014/main" xmlns="" val="936701691"/>
                    </a:ext>
                  </a:extLst>
                </a:gridCol>
                <a:gridCol w="1332171">
                  <a:extLst>
                    <a:ext uri="{9D8B030D-6E8A-4147-A177-3AD203B41FA5}">
                      <a16:colId xmlns:a16="http://schemas.microsoft.com/office/drawing/2014/main" xmlns="" val="669705734"/>
                    </a:ext>
                  </a:extLst>
                </a:gridCol>
              </a:tblGrid>
              <a:tr h="725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inherit"/>
                          <a:ea typeface="+mn-ea"/>
                          <a:cs typeface="+mn-cs"/>
                        </a:rPr>
                        <a:t>Singolare</a:t>
                      </a:r>
                    </a:p>
                    <a:p>
                      <a:pPr algn="l" fontAlgn="base"/>
                      <a:endParaRPr lang="it-IT" sz="1800" dirty="0">
                        <a:effectLst/>
                        <a:latin typeface="inherit"/>
                      </a:endParaRP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it-IT" sz="1800" dirty="0">
                        <a:effectLst/>
                        <a:latin typeface="inherit"/>
                      </a:endParaRP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l-GR" sz="1800" b="1" dirty="0">
                          <a:effectLst/>
                          <a:latin typeface="inherit"/>
                        </a:rPr>
                        <a:t>μαχᾱ-</a:t>
                      </a:r>
                      <a:endParaRPr lang="el-GR" sz="1800" dirty="0">
                        <a:effectLst/>
                        <a:latin typeface="inherit"/>
                      </a:endParaRP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27608008"/>
                  </a:ext>
                </a:extLst>
              </a:tr>
              <a:tr h="725223">
                <a:tc>
                  <a:txBody>
                    <a:bodyPr/>
                    <a:lstStyle/>
                    <a:p>
                      <a:pPr algn="l" fontAlgn="base"/>
                      <a:r>
                        <a:rPr lang="it-IT" sz="1800">
                          <a:effectLst/>
                          <a:latin typeface="inherit"/>
                        </a:rPr>
                        <a:t>N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l-GR" sz="1800" dirty="0">
                          <a:effectLst/>
                          <a:latin typeface="inherit"/>
                        </a:rPr>
                        <a:t>ἡ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l-GR" sz="1800" dirty="0">
                          <a:effectLst/>
                          <a:latin typeface="inherit"/>
                        </a:rPr>
                        <a:t>μάχη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28842509"/>
                  </a:ext>
                </a:extLst>
              </a:tr>
              <a:tr h="725223">
                <a:tc>
                  <a:txBody>
                    <a:bodyPr/>
                    <a:lstStyle/>
                    <a:p>
                      <a:pPr algn="l" fontAlgn="base"/>
                      <a:r>
                        <a:rPr lang="it-IT" sz="1800" dirty="0">
                          <a:effectLst/>
                          <a:latin typeface="inherit"/>
                        </a:rPr>
                        <a:t>G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l-GR" sz="1800">
                          <a:effectLst/>
                          <a:latin typeface="inherit"/>
                        </a:rPr>
                        <a:t>  τῆς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l-GR" sz="1800">
                          <a:effectLst/>
                          <a:latin typeface="inherit"/>
                        </a:rPr>
                        <a:t>μάχης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07749170"/>
                  </a:ext>
                </a:extLst>
              </a:tr>
              <a:tr h="725223">
                <a:tc>
                  <a:txBody>
                    <a:bodyPr/>
                    <a:lstStyle/>
                    <a:p>
                      <a:pPr algn="l" fontAlgn="base"/>
                      <a:r>
                        <a:rPr lang="it-IT" sz="1800">
                          <a:effectLst/>
                          <a:latin typeface="inherit"/>
                        </a:rPr>
                        <a:t>D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l-GR" sz="1800">
                          <a:effectLst/>
                          <a:latin typeface="inherit"/>
                        </a:rPr>
                        <a:t>τῇ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l-GR" sz="1800">
                          <a:effectLst/>
                          <a:latin typeface="inherit"/>
                        </a:rPr>
                        <a:t>μάχῃ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23151405"/>
                  </a:ext>
                </a:extLst>
              </a:tr>
              <a:tr h="725223">
                <a:tc>
                  <a:txBody>
                    <a:bodyPr/>
                    <a:lstStyle/>
                    <a:p>
                      <a:pPr algn="l" fontAlgn="base"/>
                      <a:r>
                        <a:rPr lang="it-IT" sz="1800">
                          <a:effectLst/>
                          <a:latin typeface="inherit"/>
                        </a:rPr>
                        <a:t>A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l-GR" sz="1800">
                          <a:effectLst/>
                          <a:latin typeface="inherit"/>
                        </a:rPr>
                        <a:t>τὴν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l-GR" sz="1800" dirty="0">
                          <a:effectLst/>
                          <a:latin typeface="inherit"/>
                        </a:rPr>
                        <a:t>μάχην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92135765"/>
                  </a:ext>
                </a:extLst>
              </a:tr>
              <a:tr h="725223">
                <a:tc>
                  <a:txBody>
                    <a:bodyPr/>
                    <a:lstStyle/>
                    <a:p>
                      <a:pPr algn="l" fontAlgn="base"/>
                      <a:r>
                        <a:rPr lang="it-IT" sz="1800">
                          <a:effectLst/>
                          <a:latin typeface="inherit"/>
                        </a:rPr>
                        <a:t>V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it-IT" sz="1800">
                        <a:effectLst/>
                        <a:latin typeface="inherit"/>
                      </a:endParaRP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l-GR" sz="1800" dirty="0">
                          <a:effectLst/>
                          <a:latin typeface="inherit"/>
                        </a:rPr>
                        <a:t>μάχη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64228229"/>
                  </a:ext>
                </a:extLst>
              </a:tr>
            </a:tbl>
          </a:graphicData>
        </a:graphic>
      </p:graphicFrame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xmlns="" id="{7846B0A1-486E-494E-86E5-949A8D9304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3918379"/>
              </p:ext>
            </p:extLst>
          </p:nvPr>
        </p:nvGraphicFramePr>
        <p:xfrm>
          <a:off x="5551559" y="1536099"/>
          <a:ext cx="2919195" cy="2448502"/>
        </p:xfrm>
        <a:graphic>
          <a:graphicData uri="http://schemas.openxmlformats.org/drawingml/2006/table">
            <a:tbl>
              <a:tblPr/>
              <a:tblGrid>
                <a:gridCol w="973065">
                  <a:extLst>
                    <a:ext uri="{9D8B030D-6E8A-4147-A177-3AD203B41FA5}">
                      <a16:colId xmlns:a16="http://schemas.microsoft.com/office/drawing/2014/main" xmlns="" val="3010393387"/>
                    </a:ext>
                  </a:extLst>
                </a:gridCol>
                <a:gridCol w="973065">
                  <a:extLst>
                    <a:ext uri="{9D8B030D-6E8A-4147-A177-3AD203B41FA5}">
                      <a16:colId xmlns:a16="http://schemas.microsoft.com/office/drawing/2014/main" xmlns="" val="3896984092"/>
                    </a:ext>
                  </a:extLst>
                </a:gridCol>
                <a:gridCol w="973065">
                  <a:extLst>
                    <a:ext uri="{9D8B030D-6E8A-4147-A177-3AD203B41FA5}">
                      <a16:colId xmlns:a16="http://schemas.microsoft.com/office/drawing/2014/main" xmlns="" val="2994405133"/>
                    </a:ext>
                  </a:extLst>
                </a:gridCol>
              </a:tblGrid>
              <a:tr h="11913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inherit"/>
                          <a:ea typeface="+mn-ea"/>
                          <a:cs typeface="+mn-cs"/>
                        </a:rPr>
                        <a:t>Duale</a:t>
                      </a:r>
                      <a:endParaRPr kumimoji="0" lang="it-IT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inheri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inherit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it-IT" dirty="0">
                        <a:effectLst/>
                        <a:latin typeface="inheri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l-GR" b="1" dirty="0">
                          <a:effectLst/>
                          <a:latin typeface="inherit"/>
                        </a:rPr>
                        <a:t>μαχᾱ-</a:t>
                      </a:r>
                      <a:endParaRPr lang="el-GR" dirty="0">
                        <a:effectLst/>
                        <a:latin typeface="inheri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14929533"/>
                  </a:ext>
                </a:extLst>
              </a:tr>
              <a:tr h="615705">
                <a:tc>
                  <a:txBody>
                    <a:bodyPr/>
                    <a:lstStyle/>
                    <a:p>
                      <a:pPr algn="l" fontAlgn="base"/>
                      <a:r>
                        <a:rPr lang="it-IT" dirty="0">
                          <a:effectLst/>
                          <a:latin typeface="inherit"/>
                        </a:rPr>
                        <a:t>NA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l-GR" dirty="0">
                          <a:effectLst/>
                          <a:latin typeface="inherit"/>
                        </a:rPr>
                        <a:t>τὼ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l-GR">
                          <a:effectLst/>
                          <a:latin typeface="inherit"/>
                        </a:rPr>
                        <a:t>μάχα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64518112"/>
                  </a:ext>
                </a:extLst>
              </a:tr>
              <a:tr h="641479">
                <a:tc>
                  <a:txBody>
                    <a:bodyPr/>
                    <a:lstStyle/>
                    <a:p>
                      <a:pPr algn="l" fontAlgn="base"/>
                      <a:r>
                        <a:rPr lang="it-IT">
                          <a:effectLst/>
                          <a:latin typeface="inherit"/>
                        </a:rPr>
                        <a:t>GD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l-GR">
                          <a:effectLst/>
                          <a:latin typeface="inherit"/>
                        </a:rPr>
                        <a:t>  τοῖν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l-GR" dirty="0">
                          <a:effectLst/>
                          <a:latin typeface="inherit"/>
                        </a:rPr>
                        <a:t>μάχαιν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60944008"/>
                  </a:ext>
                </a:extLst>
              </a:tr>
            </a:tbl>
          </a:graphicData>
        </a:graphic>
      </p:graphicFrame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xmlns="" id="{8290A1F5-6D43-4802-92DD-4FF521FBF1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14825"/>
              </p:ext>
            </p:extLst>
          </p:nvPr>
        </p:nvGraphicFramePr>
        <p:xfrm>
          <a:off x="9018380" y="1584519"/>
          <a:ext cx="2703183" cy="4602097"/>
        </p:xfrm>
        <a:graphic>
          <a:graphicData uri="http://schemas.openxmlformats.org/drawingml/2006/table">
            <a:tbl>
              <a:tblPr/>
              <a:tblGrid>
                <a:gridCol w="901061">
                  <a:extLst>
                    <a:ext uri="{9D8B030D-6E8A-4147-A177-3AD203B41FA5}">
                      <a16:colId xmlns:a16="http://schemas.microsoft.com/office/drawing/2014/main" xmlns="" val="2622901022"/>
                    </a:ext>
                  </a:extLst>
                </a:gridCol>
                <a:gridCol w="901061">
                  <a:extLst>
                    <a:ext uri="{9D8B030D-6E8A-4147-A177-3AD203B41FA5}">
                      <a16:colId xmlns:a16="http://schemas.microsoft.com/office/drawing/2014/main" xmlns="" val="2477847011"/>
                    </a:ext>
                  </a:extLst>
                </a:gridCol>
                <a:gridCol w="901061">
                  <a:extLst>
                    <a:ext uri="{9D8B030D-6E8A-4147-A177-3AD203B41FA5}">
                      <a16:colId xmlns:a16="http://schemas.microsoft.com/office/drawing/2014/main" xmlns="" val="638979289"/>
                    </a:ext>
                  </a:extLst>
                </a:gridCol>
              </a:tblGrid>
              <a:tr h="94819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inherit"/>
                          <a:ea typeface="+mn-ea"/>
                          <a:cs typeface="+mn-cs"/>
                        </a:rPr>
                        <a:t>Plurale</a:t>
                      </a:r>
                      <a:endParaRPr kumimoji="0" lang="it-IT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inherit"/>
                        <a:ea typeface="+mn-ea"/>
                        <a:cs typeface="+mn-cs"/>
                      </a:endParaRPr>
                    </a:p>
                    <a:p>
                      <a:pPr algn="l" fontAlgn="base"/>
                      <a:endParaRPr lang="it-IT" sz="1800" dirty="0">
                        <a:effectLst/>
                        <a:latin typeface="inherit"/>
                      </a:endParaRP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it-IT" sz="1800" dirty="0">
                        <a:effectLst/>
                        <a:latin typeface="inherit"/>
                      </a:endParaRP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l-GR" sz="1800" b="1" dirty="0">
                          <a:effectLst/>
                          <a:latin typeface="inherit"/>
                        </a:rPr>
                        <a:t>μαχᾱ-</a:t>
                      </a:r>
                      <a:endParaRPr lang="el-GR" sz="1800" dirty="0">
                        <a:effectLst/>
                        <a:latin typeface="inherit"/>
                      </a:endParaRP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16431320"/>
                  </a:ext>
                </a:extLst>
              </a:tr>
              <a:tr h="730780">
                <a:tc>
                  <a:txBody>
                    <a:bodyPr/>
                    <a:lstStyle/>
                    <a:p>
                      <a:pPr algn="l" fontAlgn="base"/>
                      <a:r>
                        <a:rPr lang="it-IT" sz="1800">
                          <a:effectLst/>
                          <a:latin typeface="inherit"/>
                        </a:rPr>
                        <a:t>N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l-GR" sz="1800" dirty="0">
                          <a:effectLst/>
                          <a:latin typeface="inherit"/>
                        </a:rPr>
                        <a:t>αἱ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l-GR" sz="1800">
                          <a:effectLst/>
                          <a:latin typeface="inherit"/>
                        </a:rPr>
                        <a:t>μάχαι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81615931"/>
                  </a:ext>
                </a:extLst>
              </a:tr>
              <a:tr h="730780">
                <a:tc>
                  <a:txBody>
                    <a:bodyPr/>
                    <a:lstStyle/>
                    <a:p>
                      <a:pPr algn="l" fontAlgn="base"/>
                      <a:r>
                        <a:rPr lang="it-IT" sz="1800">
                          <a:effectLst/>
                          <a:latin typeface="inherit"/>
                        </a:rPr>
                        <a:t>G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l-GR" sz="1800">
                          <a:effectLst/>
                          <a:latin typeface="inherit"/>
                        </a:rPr>
                        <a:t>  τῶν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l-GR" sz="1800" dirty="0">
                          <a:effectLst/>
                          <a:latin typeface="inherit"/>
                        </a:rPr>
                        <a:t>μαχῶν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91756568"/>
                  </a:ext>
                </a:extLst>
              </a:tr>
              <a:tr h="730780">
                <a:tc>
                  <a:txBody>
                    <a:bodyPr/>
                    <a:lstStyle/>
                    <a:p>
                      <a:pPr algn="l" fontAlgn="base"/>
                      <a:r>
                        <a:rPr lang="it-IT" sz="1800">
                          <a:effectLst/>
                          <a:latin typeface="inherit"/>
                        </a:rPr>
                        <a:t>D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l-GR" sz="1800">
                          <a:effectLst/>
                          <a:latin typeface="inherit"/>
                        </a:rPr>
                        <a:t>ταῖς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l-GR" sz="1800">
                          <a:effectLst/>
                          <a:latin typeface="inherit"/>
                        </a:rPr>
                        <a:t>μάχαις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92311447"/>
                  </a:ext>
                </a:extLst>
              </a:tr>
              <a:tr h="730780">
                <a:tc>
                  <a:txBody>
                    <a:bodyPr/>
                    <a:lstStyle/>
                    <a:p>
                      <a:pPr algn="l" fontAlgn="base"/>
                      <a:r>
                        <a:rPr lang="it-IT" sz="1800">
                          <a:effectLst/>
                          <a:latin typeface="inherit"/>
                        </a:rPr>
                        <a:t>A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l-GR" sz="1800">
                          <a:effectLst/>
                          <a:latin typeface="inherit"/>
                        </a:rPr>
                        <a:t>τὰς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l-GR" sz="1800">
                          <a:effectLst/>
                          <a:latin typeface="inherit"/>
                        </a:rPr>
                        <a:t>μάχας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11455169"/>
                  </a:ext>
                </a:extLst>
              </a:tr>
              <a:tr h="730780">
                <a:tc>
                  <a:txBody>
                    <a:bodyPr/>
                    <a:lstStyle/>
                    <a:p>
                      <a:pPr algn="l" fontAlgn="base"/>
                      <a:r>
                        <a:rPr lang="it-IT" sz="1800">
                          <a:effectLst/>
                          <a:latin typeface="inherit"/>
                        </a:rPr>
                        <a:t>V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it-IT" sz="1800">
                        <a:effectLst/>
                        <a:latin typeface="inherit"/>
                      </a:endParaRP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l-GR" sz="1800" dirty="0">
                          <a:effectLst/>
                          <a:latin typeface="inherit"/>
                        </a:rPr>
                        <a:t>μάχαι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10032031"/>
                  </a:ext>
                </a:extLst>
              </a:tr>
            </a:tbl>
          </a:graphicData>
        </a:graphic>
      </p:graphicFrame>
      <p:pic>
        <p:nvPicPr>
          <p:cNvPr id="6" name="Immagine 5" descr="Immagine che contiene largo, cibo, gruppo, molti&#10;&#10;Descrizione generata automaticamente">
            <a:extLst>
              <a:ext uri="{FF2B5EF4-FFF2-40B4-BE49-F238E27FC236}">
                <a16:creationId xmlns:a16="http://schemas.microsoft.com/office/drawing/2014/main" xmlns="" id="{EB96BBED-FCD4-4C23-8CBD-5B293A8BD02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207" y="3986188"/>
            <a:ext cx="4922044" cy="2586037"/>
          </a:xfrm>
          <a:prstGeom prst="rect">
            <a:avLst/>
          </a:prstGeom>
          <a:effectLst>
            <a:outerShdw dist="50800" dir="5400000" algn="ctr" rotWithShape="0">
              <a:srgbClr val="000000">
                <a:alpha val="43137"/>
              </a:srgbClr>
            </a:outerShdw>
            <a:softEdge rad="165100"/>
          </a:effectLst>
        </p:spPr>
      </p:pic>
    </p:spTree>
    <p:extLst>
      <p:ext uri="{BB962C8B-B14F-4D97-AF65-F5344CB8AC3E}">
        <p14:creationId xmlns:p14="http://schemas.microsoft.com/office/powerpoint/2010/main" val="9275994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xmlns:p14="http://schemas.microsoft.com/office/powerpoint/2010/main"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753F095-BB9C-496B-9CE4-6EA1D655B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62" y="450850"/>
            <a:ext cx="11366307" cy="1325563"/>
          </a:xfrm>
        </p:spPr>
        <p:txBody>
          <a:bodyPr>
            <a:normAutofit fontScale="90000"/>
          </a:bodyPr>
          <a:lstStyle/>
          <a:p>
            <a:r>
              <a:rPr lang="it-IT" sz="4000" dirty="0">
                <a:solidFill>
                  <a:schemeClr val="bg1"/>
                </a:solidFill>
                <a:latin typeface="Britannic Bold" panose="020B0903060703020204" pitchFamily="34" charset="0"/>
              </a:rPr>
              <a:t>Sostantivi femminili in -</a:t>
            </a:r>
            <a:r>
              <a:rPr lang="el-GR" sz="4000" dirty="0">
                <a:solidFill>
                  <a:schemeClr val="bg1"/>
                </a:solidFill>
                <a:latin typeface="Californian FB" panose="0207040306080B030204" pitchFamily="18" charset="0"/>
              </a:rPr>
              <a:t>α </a:t>
            </a:r>
            <a:r>
              <a:rPr lang="it-IT" sz="4000" dirty="0">
                <a:solidFill>
                  <a:schemeClr val="bg1"/>
                </a:solidFill>
                <a:latin typeface="Britannic Bold" panose="020B0903060703020204" pitchFamily="34" charset="0"/>
              </a:rPr>
              <a:t>breve puro: </a:t>
            </a:r>
            <a:r>
              <a:rPr lang="el-GR" sz="4000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ἀλήθεια</a:t>
            </a:r>
            <a:r>
              <a:rPr lang="it-IT" sz="4000" dirty="0">
                <a:solidFill>
                  <a:schemeClr val="bg1"/>
                </a:solidFill>
                <a:latin typeface="Britannic Bold" panose="020B0903060703020204" pitchFamily="34" charset="0"/>
              </a:rPr>
              <a:t> </a:t>
            </a:r>
            <a:r>
              <a:rPr lang="it-IT" sz="4000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(</a:t>
            </a:r>
            <a:r>
              <a:rPr lang="it-IT" sz="4000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verità)</a:t>
            </a:r>
            <a:r>
              <a:rPr lang="el-GR" dirty="0">
                <a:solidFill>
                  <a:schemeClr val="bg1"/>
                </a:solidFill>
                <a:latin typeface="Britannic Bold" panose="020B0903060703020204" pitchFamily="34" charset="0"/>
              </a:rPr>
              <a:t/>
            </a:r>
            <a:br>
              <a:rPr lang="el-GR" dirty="0">
                <a:solidFill>
                  <a:schemeClr val="bg1"/>
                </a:solidFill>
                <a:latin typeface="Britannic Bold" panose="020B0903060703020204" pitchFamily="34" charset="0"/>
              </a:rPr>
            </a:br>
            <a:r>
              <a:rPr lang="it-IT" dirty="0">
                <a:solidFill>
                  <a:schemeClr val="bg1"/>
                </a:solidFill>
                <a:latin typeface="Britannic Bold" panose="020B0903060703020204" pitchFamily="34" charset="0"/>
              </a:rPr>
              <a:t> 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xmlns="" id="{90344459-A0A5-40EE-8001-7448579D21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2364872"/>
              </p:ext>
            </p:extLst>
          </p:nvPr>
        </p:nvGraphicFramePr>
        <p:xfrm>
          <a:off x="142875" y="1545134"/>
          <a:ext cx="4100514" cy="4351338"/>
        </p:xfrm>
        <a:graphic>
          <a:graphicData uri="http://schemas.openxmlformats.org/drawingml/2006/table">
            <a:tbl>
              <a:tblPr/>
              <a:tblGrid>
                <a:gridCol w="1366838">
                  <a:extLst>
                    <a:ext uri="{9D8B030D-6E8A-4147-A177-3AD203B41FA5}">
                      <a16:colId xmlns:a16="http://schemas.microsoft.com/office/drawing/2014/main" xmlns="" val="3570715281"/>
                    </a:ext>
                  </a:extLst>
                </a:gridCol>
                <a:gridCol w="1366838">
                  <a:extLst>
                    <a:ext uri="{9D8B030D-6E8A-4147-A177-3AD203B41FA5}">
                      <a16:colId xmlns:a16="http://schemas.microsoft.com/office/drawing/2014/main" xmlns="" val="2922794087"/>
                    </a:ext>
                  </a:extLst>
                </a:gridCol>
                <a:gridCol w="1366838">
                  <a:extLst>
                    <a:ext uri="{9D8B030D-6E8A-4147-A177-3AD203B41FA5}">
                      <a16:colId xmlns:a16="http://schemas.microsoft.com/office/drawing/2014/main" xmlns="" val="3281375740"/>
                    </a:ext>
                  </a:extLst>
                </a:gridCol>
              </a:tblGrid>
              <a:tr h="725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inherit"/>
                          <a:ea typeface="+mn-ea"/>
                          <a:cs typeface="+mn-cs"/>
                        </a:rPr>
                        <a:t>Singolare</a:t>
                      </a:r>
                    </a:p>
                    <a:p>
                      <a:pPr algn="l" fontAlgn="base"/>
                      <a:endParaRPr lang="it-IT" sz="1800" dirty="0">
                        <a:effectLst/>
                        <a:latin typeface="inherit"/>
                      </a:endParaRP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it-IT" sz="1800" dirty="0">
                        <a:effectLst/>
                        <a:latin typeface="inherit"/>
                      </a:endParaRP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l-GR" sz="1800" b="1" dirty="0">
                          <a:effectLst/>
                          <a:latin typeface="inherit"/>
                        </a:rPr>
                        <a:t>ἀλήθειᾰ-</a:t>
                      </a:r>
                      <a:endParaRPr lang="el-GR" sz="1800" dirty="0">
                        <a:effectLst/>
                        <a:latin typeface="inherit"/>
                      </a:endParaRP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51952551"/>
                  </a:ext>
                </a:extLst>
              </a:tr>
              <a:tr h="725223">
                <a:tc>
                  <a:txBody>
                    <a:bodyPr/>
                    <a:lstStyle/>
                    <a:p>
                      <a:pPr algn="l" fontAlgn="base"/>
                      <a:r>
                        <a:rPr lang="it-IT" sz="1800">
                          <a:effectLst/>
                          <a:latin typeface="inherit"/>
                        </a:rPr>
                        <a:t>N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l-GR" sz="1800">
                          <a:effectLst/>
                          <a:latin typeface="inherit"/>
                        </a:rPr>
                        <a:t>ἡ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l-GR" sz="1800" dirty="0">
                          <a:effectLst/>
                          <a:latin typeface="inherit"/>
                        </a:rPr>
                        <a:t>ἀλήθεια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30128593"/>
                  </a:ext>
                </a:extLst>
              </a:tr>
              <a:tr h="725223">
                <a:tc>
                  <a:txBody>
                    <a:bodyPr/>
                    <a:lstStyle/>
                    <a:p>
                      <a:pPr algn="l" fontAlgn="base"/>
                      <a:r>
                        <a:rPr lang="it-IT" sz="1800">
                          <a:effectLst/>
                          <a:latin typeface="inherit"/>
                        </a:rPr>
                        <a:t>G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l-GR" sz="1800">
                          <a:effectLst/>
                          <a:latin typeface="inherit"/>
                        </a:rPr>
                        <a:t>  τῆς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l-GR" sz="1800" dirty="0">
                          <a:effectLst/>
                          <a:latin typeface="inherit"/>
                        </a:rPr>
                        <a:t>ἀληθείας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42111178"/>
                  </a:ext>
                </a:extLst>
              </a:tr>
              <a:tr h="725223">
                <a:tc>
                  <a:txBody>
                    <a:bodyPr/>
                    <a:lstStyle/>
                    <a:p>
                      <a:pPr algn="l" fontAlgn="base"/>
                      <a:r>
                        <a:rPr lang="it-IT" sz="1800">
                          <a:effectLst/>
                          <a:latin typeface="inherit"/>
                        </a:rPr>
                        <a:t>D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l-GR" sz="1800">
                          <a:effectLst/>
                          <a:latin typeface="inherit"/>
                        </a:rPr>
                        <a:t>τῇ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l-GR" sz="1800">
                          <a:effectLst/>
                          <a:latin typeface="inherit"/>
                        </a:rPr>
                        <a:t>ἀληθείᾳ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02618369"/>
                  </a:ext>
                </a:extLst>
              </a:tr>
              <a:tr h="725223">
                <a:tc>
                  <a:txBody>
                    <a:bodyPr/>
                    <a:lstStyle/>
                    <a:p>
                      <a:pPr algn="l" fontAlgn="base"/>
                      <a:r>
                        <a:rPr lang="it-IT" sz="1800">
                          <a:effectLst/>
                          <a:latin typeface="inherit"/>
                        </a:rPr>
                        <a:t>A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l-GR" sz="1800">
                          <a:effectLst/>
                          <a:latin typeface="inherit"/>
                        </a:rPr>
                        <a:t>τὴν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l-GR" sz="1800">
                          <a:effectLst/>
                          <a:latin typeface="inherit"/>
                        </a:rPr>
                        <a:t>ἀλήθειαν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02072492"/>
                  </a:ext>
                </a:extLst>
              </a:tr>
              <a:tr h="725223">
                <a:tc>
                  <a:txBody>
                    <a:bodyPr/>
                    <a:lstStyle/>
                    <a:p>
                      <a:pPr algn="l" fontAlgn="base"/>
                      <a:r>
                        <a:rPr lang="it-IT" sz="1800">
                          <a:effectLst/>
                          <a:latin typeface="inherit"/>
                        </a:rPr>
                        <a:t>V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it-IT" sz="1800">
                        <a:effectLst/>
                        <a:latin typeface="inherit"/>
                      </a:endParaRP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l-GR" sz="1800" dirty="0">
                          <a:effectLst/>
                          <a:latin typeface="inherit"/>
                        </a:rPr>
                        <a:t>ἀλήθεια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5752242"/>
                  </a:ext>
                </a:extLst>
              </a:tr>
            </a:tbl>
          </a:graphicData>
        </a:graphic>
      </p:graphicFrame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xmlns="" id="{54DFBA7F-64F2-44C6-8E64-4BCC5EFB8B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9267120"/>
              </p:ext>
            </p:extLst>
          </p:nvPr>
        </p:nvGraphicFramePr>
        <p:xfrm>
          <a:off x="4403209" y="1545134"/>
          <a:ext cx="3385581" cy="1960246"/>
        </p:xfrm>
        <a:graphic>
          <a:graphicData uri="http://schemas.openxmlformats.org/drawingml/2006/table">
            <a:tbl>
              <a:tblPr/>
              <a:tblGrid>
                <a:gridCol w="1128527">
                  <a:extLst>
                    <a:ext uri="{9D8B030D-6E8A-4147-A177-3AD203B41FA5}">
                      <a16:colId xmlns:a16="http://schemas.microsoft.com/office/drawing/2014/main" xmlns="" val="751924475"/>
                    </a:ext>
                  </a:extLst>
                </a:gridCol>
                <a:gridCol w="1128527">
                  <a:extLst>
                    <a:ext uri="{9D8B030D-6E8A-4147-A177-3AD203B41FA5}">
                      <a16:colId xmlns:a16="http://schemas.microsoft.com/office/drawing/2014/main" xmlns="" val="2302004580"/>
                    </a:ext>
                  </a:extLst>
                </a:gridCol>
                <a:gridCol w="1128527">
                  <a:extLst>
                    <a:ext uri="{9D8B030D-6E8A-4147-A177-3AD203B41FA5}">
                      <a16:colId xmlns:a16="http://schemas.microsoft.com/office/drawing/2014/main" xmlns="" val="757995266"/>
                    </a:ext>
                  </a:extLst>
                </a:gridCol>
              </a:tblGrid>
              <a:tr h="614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inherit"/>
                          <a:ea typeface="+mn-ea"/>
                          <a:cs typeface="+mn-cs"/>
                        </a:rPr>
                        <a:t>Duale</a:t>
                      </a:r>
                      <a:endParaRPr kumimoji="0" lang="it-IT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inherit"/>
                        <a:ea typeface="+mn-ea"/>
                        <a:cs typeface="+mn-cs"/>
                      </a:endParaRPr>
                    </a:p>
                    <a:p>
                      <a:pPr algn="l" fontAlgn="base"/>
                      <a:endParaRPr lang="it-IT" dirty="0">
                        <a:effectLst/>
                        <a:latin typeface="inheri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it-IT" dirty="0">
                        <a:effectLst/>
                        <a:latin typeface="inheri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l-GR" b="1" dirty="0">
                          <a:effectLst/>
                          <a:latin typeface="inherit"/>
                        </a:rPr>
                        <a:t>ἀλήθειᾰ-</a:t>
                      </a:r>
                      <a:endParaRPr lang="el-GR" dirty="0">
                        <a:effectLst/>
                        <a:latin typeface="inheri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84914371"/>
                  </a:ext>
                </a:extLst>
              </a:tr>
              <a:tr h="614363">
                <a:tc>
                  <a:txBody>
                    <a:bodyPr/>
                    <a:lstStyle/>
                    <a:p>
                      <a:pPr algn="l" fontAlgn="base"/>
                      <a:r>
                        <a:rPr lang="it-IT">
                          <a:effectLst/>
                          <a:latin typeface="inherit"/>
                        </a:rPr>
                        <a:t>NA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l-GR">
                          <a:effectLst/>
                          <a:latin typeface="inherit"/>
                        </a:rPr>
                        <a:t>τὼ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l-GR" dirty="0">
                          <a:effectLst/>
                          <a:latin typeface="inherit"/>
                        </a:rPr>
                        <a:t>ἀληθεία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12458972"/>
                  </a:ext>
                </a:extLst>
              </a:tr>
              <a:tr h="614363">
                <a:tc>
                  <a:txBody>
                    <a:bodyPr/>
                    <a:lstStyle/>
                    <a:p>
                      <a:pPr algn="l" fontAlgn="base"/>
                      <a:r>
                        <a:rPr lang="it-IT">
                          <a:effectLst/>
                          <a:latin typeface="inherit"/>
                        </a:rPr>
                        <a:t>GD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l-GR" dirty="0">
                          <a:effectLst/>
                          <a:latin typeface="inherit"/>
                        </a:rPr>
                        <a:t>  τοῖν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l-GR" dirty="0">
                          <a:effectLst/>
                          <a:latin typeface="inherit"/>
                        </a:rPr>
                        <a:t>ἀληθείαιν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4130755"/>
                  </a:ext>
                </a:extLst>
              </a:tr>
            </a:tbl>
          </a:graphicData>
        </a:graphic>
      </p:graphicFrame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xmlns="" id="{2F5D14B5-9134-4C60-A97B-3EF7908904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4873903"/>
              </p:ext>
            </p:extLst>
          </p:nvPr>
        </p:nvGraphicFramePr>
        <p:xfrm>
          <a:off x="8323805" y="1545134"/>
          <a:ext cx="3279384" cy="4351338"/>
        </p:xfrm>
        <a:graphic>
          <a:graphicData uri="http://schemas.openxmlformats.org/drawingml/2006/table">
            <a:tbl>
              <a:tblPr/>
              <a:tblGrid>
                <a:gridCol w="1093128">
                  <a:extLst>
                    <a:ext uri="{9D8B030D-6E8A-4147-A177-3AD203B41FA5}">
                      <a16:colId xmlns:a16="http://schemas.microsoft.com/office/drawing/2014/main" xmlns="" val="701087752"/>
                    </a:ext>
                  </a:extLst>
                </a:gridCol>
                <a:gridCol w="1093128">
                  <a:extLst>
                    <a:ext uri="{9D8B030D-6E8A-4147-A177-3AD203B41FA5}">
                      <a16:colId xmlns:a16="http://schemas.microsoft.com/office/drawing/2014/main" xmlns="" val="1660051402"/>
                    </a:ext>
                  </a:extLst>
                </a:gridCol>
                <a:gridCol w="1093128">
                  <a:extLst>
                    <a:ext uri="{9D8B030D-6E8A-4147-A177-3AD203B41FA5}">
                      <a16:colId xmlns:a16="http://schemas.microsoft.com/office/drawing/2014/main" xmlns="" val="3984516725"/>
                    </a:ext>
                  </a:extLst>
                </a:gridCol>
              </a:tblGrid>
              <a:tr h="72522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inherit"/>
                          <a:ea typeface="+mn-ea"/>
                          <a:cs typeface="+mn-cs"/>
                        </a:rPr>
                        <a:t>Plurale</a:t>
                      </a:r>
                      <a:endParaRPr kumimoji="0" lang="it-IT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inherit"/>
                        <a:ea typeface="+mn-ea"/>
                        <a:cs typeface="+mn-cs"/>
                      </a:endParaRPr>
                    </a:p>
                    <a:p>
                      <a:pPr algn="l" fontAlgn="base"/>
                      <a:endParaRPr lang="it-IT" sz="1800" dirty="0">
                        <a:effectLst/>
                        <a:latin typeface="inherit"/>
                      </a:endParaRP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it-IT" sz="1800" dirty="0">
                        <a:effectLst/>
                        <a:latin typeface="inherit"/>
                      </a:endParaRP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l-GR" sz="1800" b="1" dirty="0">
                          <a:effectLst/>
                          <a:latin typeface="inherit"/>
                        </a:rPr>
                        <a:t>ἀλήθειᾰ-</a:t>
                      </a:r>
                      <a:endParaRPr lang="el-GR" sz="1800" dirty="0">
                        <a:effectLst/>
                        <a:latin typeface="inherit"/>
                      </a:endParaRP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44756791"/>
                  </a:ext>
                </a:extLst>
              </a:tr>
              <a:tr h="725223">
                <a:tc>
                  <a:txBody>
                    <a:bodyPr/>
                    <a:lstStyle/>
                    <a:p>
                      <a:pPr algn="l" fontAlgn="base"/>
                      <a:r>
                        <a:rPr lang="it-IT" sz="1800">
                          <a:effectLst/>
                          <a:latin typeface="inherit"/>
                        </a:rPr>
                        <a:t>N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l-GR" sz="1800">
                          <a:effectLst/>
                          <a:latin typeface="inherit"/>
                        </a:rPr>
                        <a:t>αἱ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l-GR" sz="1800">
                          <a:effectLst/>
                          <a:latin typeface="inherit"/>
                        </a:rPr>
                        <a:t>ἀλήθειαι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73819657"/>
                  </a:ext>
                </a:extLst>
              </a:tr>
              <a:tr h="725223">
                <a:tc>
                  <a:txBody>
                    <a:bodyPr/>
                    <a:lstStyle/>
                    <a:p>
                      <a:pPr algn="l" fontAlgn="base"/>
                      <a:r>
                        <a:rPr lang="it-IT" sz="1800">
                          <a:effectLst/>
                          <a:latin typeface="inherit"/>
                        </a:rPr>
                        <a:t>G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l-GR" sz="1800">
                          <a:effectLst/>
                          <a:latin typeface="inherit"/>
                        </a:rPr>
                        <a:t>  τῶν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l-GR" sz="1800" dirty="0">
                          <a:effectLst/>
                          <a:latin typeface="inherit"/>
                        </a:rPr>
                        <a:t>ἀληθειῶν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81897181"/>
                  </a:ext>
                </a:extLst>
              </a:tr>
              <a:tr h="725223">
                <a:tc>
                  <a:txBody>
                    <a:bodyPr/>
                    <a:lstStyle/>
                    <a:p>
                      <a:pPr algn="l" fontAlgn="base"/>
                      <a:r>
                        <a:rPr lang="it-IT" sz="1800">
                          <a:effectLst/>
                          <a:latin typeface="inherit"/>
                        </a:rPr>
                        <a:t>D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l-GR" sz="1800">
                          <a:effectLst/>
                          <a:latin typeface="inherit"/>
                        </a:rPr>
                        <a:t>ταῖς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l-GR" sz="1800" dirty="0">
                          <a:effectLst/>
                          <a:latin typeface="inherit"/>
                        </a:rPr>
                        <a:t>ἀληθείαις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82395665"/>
                  </a:ext>
                </a:extLst>
              </a:tr>
              <a:tr h="725223">
                <a:tc>
                  <a:txBody>
                    <a:bodyPr/>
                    <a:lstStyle/>
                    <a:p>
                      <a:pPr algn="l" fontAlgn="base"/>
                      <a:r>
                        <a:rPr lang="it-IT" sz="1800">
                          <a:effectLst/>
                          <a:latin typeface="inherit"/>
                        </a:rPr>
                        <a:t>A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l-GR" sz="1800">
                          <a:effectLst/>
                          <a:latin typeface="inherit"/>
                        </a:rPr>
                        <a:t>τὰς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l-GR" sz="1800">
                          <a:effectLst/>
                          <a:latin typeface="inherit"/>
                        </a:rPr>
                        <a:t>ἀληθείας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55005049"/>
                  </a:ext>
                </a:extLst>
              </a:tr>
              <a:tr h="725223">
                <a:tc>
                  <a:txBody>
                    <a:bodyPr/>
                    <a:lstStyle/>
                    <a:p>
                      <a:pPr algn="l" fontAlgn="base"/>
                      <a:r>
                        <a:rPr lang="it-IT" sz="1800">
                          <a:effectLst/>
                          <a:latin typeface="inherit"/>
                        </a:rPr>
                        <a:t>V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it-IT" sz="1800">
                        <a:effectLst/>
                        <a:latin typeface="inherit"/>
                      </a:endParaRP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l-GR" sz="1800" dirty="0">
                          <a:effectLst/>
                          <a:latin typeface="inherit"/>
                        </a:rPr>
                        <a:t>ἀλήθειαι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10218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84364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xmlns:p14="http://schemas.microsoft.com/office/powerpoint/2010/main"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CA1EEFE-698B-416D-807F-7000443B0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06" y="436563"/>
            <a:ext cx="11353800" cy="1325563"/>
          </a:xfrm>
        </p:spPr>
        <p:txBody>
          <a:bodyPr>
            <a:normAutofit fontScale="90000"/>
          </a:bodyPr>
          <a:lstStyle/>
          <a:p>
            <a:pPr algn="just"/>
            <a:r>
              <a:rPr lang="it-IT" sz="4000" dirty="0">
                <a:solidFill>
                  <a:schemeClr val="bg1"/>
                </a:solidFill>
                <a:latin typeface="Britannic Bold" panose="020B0903060703020204" pitchFamily="34" charset="0"/>
              </a:rPr>
              <a:t>Sostantivi femminili in -</a:t>
            </a:r>
            <a:r>
              <a:rPr lang="el-GR" sz="4000" dirty="0">
                <a:solidFill>
                  <a:schemeClr val="bg1"/>
                </a:solidFill>
                <a:latin typeface="Californian FB" panose="0207040306080B030204" pitchFamily="18" charset="0"/>
              </a:rPr>
              <a:t>α </a:t>
            </a:r>
            <a:r>
              <a:rPr lang="it-IT" sz="4000" dirty="0">
                <a:solidFill>
                  <a:schemeClr val="bg1"/>
                </a:solidFill>
                <a:latin typeface="Britannic Bold" panose="020B0903060703020204" pitchFamily="34" charset="0"/>
              </a:rPr>
              <a:t>breve impuro: </a:t>
            </a:r>
            <a:r>
              <a:rPr lang="el-GR" sz="4000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θάλαττα</a:t>
            </a:r>
            <a:r>
              <a:rPr lang="it-IT" sz="4000" dirty="0">
                <a:solidFill>
                  <a:schemeClr val="bg1"/>
                </a:solidFill>
                <a:latin typeface="Britannic Bold" panose="020B0903060703020204" pitchFamily="34" charset="0"/>
              </a:rPr>
              <a:t>(</a:t>
            </a:r>
            <a:r>
              <a:rPr lang="it-IT" sz="4000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mare)</a:t>
            </a:r>
            <a:r>
              <a:rPr lang="el-GR" dirty="0">
                <a:solidFill>
                  <a:schemeClr val="bg1"/>
                </a:solidFill>
                <a:latin typeface="Britannic Bold" panose="020B0903060703020204" pitchFamily="34" charset="0"/>
              </a:rPr>
              <a:t/>
            </a:r>
            <a:br>
              <a:rPr lang="el-GR" dirty="0">
                <a:solidFill>
                  <a:schemeClr val="bg1"/>
                </a:solidFill>
                <a:latin typeface="Britannic Bold" panose="020B0903060703020204" pitchFamily="34" charset="0"/>
              </a:rPr>
            </a:br>
            <a:endParaRPr lang="it-IT" dirty="0">
              <a:solidFill>
                <a:schemeClr val="bg1"/>
              </a:solidFill>
              <a:latin typeface="Britannic Bold" panose="020B0903060703020204" pitchFamily="34" charset="0"/>
            </a:endParaRP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xmlns="" id="{CB0E5F54-F406-4E5C-931B-D42D9679A4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2461693"/>
              </p:ext>
            </p:extLst>
          </p:nvPr>
        </p:nvGraphicFramePr>
        <p:xfrm>
          <a:off x="435770" y="1690688"/>
          <a:ext cx="4129089" cy="4351338"/>
        </p:xfrm>
        <a:graphic>
          <a:graphicData uri="http://schemas.openxmlformats.org/drawingml/2006/table">
            <a:tbl>
              <a:tblPr/>
              <a:tblGrid>
                <a:gridCol w="1376363">
                  <a:extLst>
                    <a:ext uri="{9D8B030D-6E8A-4147-A177-3AD203B41FA5}">
                      <a16:colId xmlns:a16="http://schemas.microsoft.com/office/drawing/2014/main" xmlns="" val="3821810403"/>
                    </a:ext>
                  </a:extLst>
                </a:gridCol>
                <a:gridCol w="1376363">
                  <a:extLst>
                    <a:ext uri="{9D8B030D-6E8A-4147-A177-3AD203B41FA5}">
                      <a16:colId xmlns:a16="http://schemas.microsoft.com/office/drawing/2014/main" xmlns="" val="3349558685"/>
                    </a:ext>
                  </a:extLst>
                </a:gridCol>
                <a:gridCol w="1376363">
                  <a:extLst>
                    <a:ext uri="{9D8B030D-6E8A-4147-A177-3AD203B41FA5}">
                      <a16:colId xmlns:a16="http://schemas.microsoft.com/office/drawing/2014/main" xmlns="" val="3669218762"/>
                    </a:ext>
                  </a:extLst>
                </a:gridCol>
              </a:tblGrid>
              <a:tr h="72522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inherit"/>
                          <a:ea typeface="+mn-ea"/>
                          <a:cs typeface="+mn-cs"/>
                        </a:rPr>
                        <a:t>Singolare</a:t>
                      </a:r>
                    </a:p>
                    <a:p>
                      <a:pPr algn="l" fontAlgn="base"/>
                      <a:endParaRPr lang="it-IT" sz="1800" dirty="0">
                        <a:effectLst/>
                        <a:latin typeface="inherit"/>
                      </a:endParaRP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it-IT" sz="1800" dirty="0">
                        <a:effectLst/>
                        <a:latin typeface="inherit"/>
                      </a:endParaRP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l-GR" sz="1800" b="1">
                          <a:effectLst/>
                          <a:latin typeface="inherit"/>
                        </a:rPr>
                        <a:t>θαλαττᾰ-</a:t>
                      </a:r>
                      <a:endParaRPr lang="el-GR" sz="1800">
                        <a:effectLst/>
                        <a:latin typeface="inherit"/>
                      </a:endParaRP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95493297"/>
                  </a:ext>
                </a:extLst>
              </a:tr>
              <a:tr h="725223">
                <a:tc>
                  <a:txBody>
                    <a:bodyPr/>
                    <a:lstStyle/>
                    <a:p>
                      <a:pPr algn="l" fontAlgn="base"/>
                      <a:r>
                        <a:rPr lang="it-IT" sz="1800" dirty="0">
                          <a:effectLst/>
                          <a:latin typeface="inherit"/>
                        </a:rPr>
                        <a:t>N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l-GR" sz="1800">
                          <a:effectLst/>
                          <a:latin typeface="inherit"/>
                        </a:rPr>
                        <a:t>ἡ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l-GR" sz="1800" dirty="0">
                          <a:effectLst/>
                          <a:latin typeface="inherit"/>
                        </a:rPr>
                        <a:t>θάλαττα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40981918"/>
                  </a:ext>
                </a:extLst>
              </a:tr>
              <a:tr h="725223">
                <a:tc>
                  <a:txBody>
                    <a:bodyPr/>
                    <a:lstStyle/>
                    <a:p>
                      <a:pPr algn="l" fontAlgn="base"/>
                      <a:r>
                        <a:rPr lang="it-IT" sz="1800">
                          <a:effectLst/>
                          <a:latin typeface="inherit"/>
                        </a:rPr>
                        <a:t>G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l-GR" sz="1800">
                          <a:effectLst/>
                          <a:latin typeface="inherit"/>
                        </a:rPr>
                        <a:t>  τῆς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l-GR" sz="1800" dirty="0">
                          <a:effectLst/>
                          <a:latin typeface="inherit"/>
                        </a:rPr>
                        <a:t>θαλάττης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79619409"/>
                  </a:ext>
                </a:extLst>
              </a:tr>
              <a:tr h="725223">
                <a:tc>
                  <a:txBody>
                    <a:bodyPr/>
                    <a:lstStyle/>
                    <a:p>
                      <a:pPr algn="l" fontAlgn="base"/>
                      <a:r>
                        <a:rPr lang="it-IT" sz="1800">
                          <a:effectLst/>
                          <a:latin typeface="inherit"/>
                        </a:rPr>
                        <a:t>D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l-GR" sz="1800">
                          <a:effectLst/>
                          <a:latin typeface="inherit"/>
                        </a:rPr>
                        <a:t>τῇ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l-GR" sz="1800">
                          <a:effectLst/>
                          <a:latin typeface="inherit"/>
                        </a:rPr>
                        <a:t>θαλάττῃ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15588865"/>
                  </a:ext>
                </a:extLst>
              </a:tr>
              <a:tr h="725223">
                <a:tc>
                  <a:txBody>
                    <a:bodyPr/>
                    <a:lstStyle/>
                    <a:p>
                      <a:pPr algn="l" fontAlgn="base"/>
                      <a:r>
                        <a:rPr lang="it-IT" sz="1800">
                          <a:effectLst/>
                          <a:latin typeface="inherit"/>
                        </a:rPr>
                        <a:t>A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l-GR" sz="1800">
                          <a:effectLst/>
                          <a:latin typeface="inherit"/>
                        </a:rPr>
                        <a:t>τὴν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l-GR" sz="1800">
                          <a:effectLst/>
                          <a:latin typeface="inherit"/>
                        </a:rPr>
                        <a:t>θάλατταν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29094500"/>
                  </a:ext>
                </a:extLst>
              </a:tr>
              <a:tr h="725223">
                <a:tc>
                  <a:txBody>
                    <a:bodyPr/>
                    <a:lstStyle/>
                    <a:p>
                      <a:pPr algn="l" fontAlgn="base"/>
                      <a:r>
                        <a:rPr lang="it-IT" sz="1800">
                          <a:effectLst/>
                          <a:latin typeface="inherit"/>
                        </a:rPr>
                        <a:t>V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it-IT" sz="1800">
                        <a:effectLst/>
                        <a:latin typeface="inherit"/>
                      </a:endParaRP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l-GR" sz="1800" dirty="0">
                          <a:effectLst/>
                          <a:latin typeface="inherit"/>
                        </a:rPr>
                        <a:t>θάλαττα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57455908"/>
                  </a:ext>
                </a:extLst>
              </a:tr>
            </a:tbl>
          </a:graphicData>
        </a:graphic>
      </p:graphicFrame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xmlns="" id="{54980C22-9BAB-49D6-9021-E0DE0A5170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6058184"/>
              </p:ext>
            </p:extLst>
          </p:nvPr>
        </p:nvGraphicFramePr>
        <p:xfrm>
          <a:off x="4513036" y="1690688"/>
          <a:ext cx="3617235" cy="1960246"/>
        </p:xfrm>
        <a:graphic>
          <a:graphicData uri="http://schemas.openxmlformats.org/drawingml/2006/table">
            <a:tbl>
              <a:tblPr/>
              <a:tblGrid>
                <a:gridCol w="1205745">
                  <a:extLst>
                    <a:ext uri="{9D8B030D-6E8A-4147-A177-3AD203B41FA5}">
                      <a16:colId xmlns:a16="http://schemas.microsoft.com/office/drawing/2014/main" xmlns="" val="2153836634"/>
                    </a:ext>
                  </a:extLst>
                </a:gridCol>
                <a:gridCol w="1205745">
                  <a:extLst>
                    <a:ext uri="{9D8B030D-6E8A-4147-A177-3AD203B41FA5}">
                      <a16:colId xmlns:a16="http://schemas.microsoft.com/office/drawing/2014/main" xmlns="" val="3307671627"/>
                    </a:ext>
                  </a:extLst>
                </a:gridCol>
                <a:gridCol w="1205745">
                  <a:extLst>
                    <a:ext uri="{9D8B030D-6E8A-4147-A177-3AD203B41FA5}">
                      <a16:colId xmlns:a16="http://schemas.microsoft.com/office/drawing/2014/main" xmlns="" val="4195687684"/>
                    </a:ext>
                  </a:extLst>
                </a:gridCol>
              </a:tblGrid>
              <a:tr h="614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inherit"/>
                          <a:ea typeface="+mn-ea"/>
                          <a:cs typeface="+mn-cs"/>
                        </a:rPr>
                        <a:t>Duale</a:t>
                      </a:r>
                      <a:endParaRPr kumimoji="0" lang="it-IT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inherit"/>
                        <a:ea typeface="+mn-ea"/>
                        <a:cs typeface="+mn-cs"/>
                      </a:endParaRPr>
                    </a:p>
                    <a:p>
                      <a:pPr algn="l" fontAlgn="base"/>
                      <a:endParaRPr lang="it-IT" dirty="0">
                        <a:effectLst/>
                        <a:latin typeface="inheri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it-IT" dirty="0">
                        <a:effectLst/>
                        <a:latin typeface="inheri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l-GR" b="1">
                          <a:effectLst/>
                          <a:latin typeface="inherit"/>
                        </a:rPr>
                        <a:t>θαλαττᾰ-</a:t>
                      </a:r>
                      <a:endParaRPr lang="el-GR">
                        <a:effectLst/>
                        <a:latin typeface="inheri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28484732"/>
                  </a:ext>
                </a:extLst>
              </a:tr>
              <a:tr h="614363">
                <a:tc>
                  <a:txBody>
                    <a:bodyPr/>
                    <a:lstStyle/>
                    <a:p>
                      <a:pPr algn="l" fontAlgn="base"/>
                      <a:r>
                        <a:rPr lang="it-IT">
                          <a:effectLst/>
                          <a:latin typeface="inherit"/>
                        </a:rPr>
                        <a:t>NA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l-GR">
                          <a:effectLst/>
                          <a:latin typeface="inherit"/>
                        </a:rPr>
                        <a:t>τὼ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l-GR">
                          <a:effectLst/>
                          <a:latin typeface="inherit"/>
                        </a:rPr>
                        <a:t>θαλάττα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87087464"/>
                  </a:ext>
                </a:extLst>
              </a:tr>
              <a:tr h="614363">
                <a:tc>
                  <a:txBody>
                    <a:bodyPr/>
                    <a:lstStyle/>
                    <a:p>
                      <a:pPr algn="l" fontAlgn="base"/>
                      <a:r>
                        <a:rPr lang="it-IT">
                          <a:effectLst/>
                          <a:latin typeface="inherit"/>
                        </a:rPr>
                        <a:t>GD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l-GR">
                          <a:effectLst/>
                          <a:latin typeface="inherit"/>
                        </a:rPr>
                        <a:t>  τοῖν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l-GR" dirty="0">
                          <a:effectLst/>
                          <a:latin typeface="inherit"/>
                        </a:rPr>
                        <a:t>θαλάτταιν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88356338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xmlns="" id="{CB2DEDEF-1EBB-4D30-BDC3-387A66BD5C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9625" y="30416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xmlns="" id="{4F551099-67E0-4C8B-A993-CC5C419560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2488451"/>
              </p:ext>
            </p:extLst>
          </p:nvPr>
        </p:nvGraphicFramePr>
        <p:xfrm>
          <a:off x="8581575" y="1690688"/>
          <a:ext cx="3495108" cy="4360050"/>
        </p:xfrm>
        <a:graphic>
          <a:graphicData uri="http://schemas.openxmlformats.org/drawingml/2006/table">
            <a:tbl>
              <a:tblPr/>
              <a:tblGrid>
                <a:gridCol w="1165036">
                  <a:extLst>
                    <a:ext uri="{9D8B030D-6E8A-4147-A177-3AD203B41FA5}">
                      <a16:colId xmlns:a16="http://schemas.microsoft.com/office/drawing/2014/main" xmlns="" val="1962439058"/>
                    </a:ext>
                  </a:extLst>
                </a:gridCol>
                <a:gridCol w="1165036">
                  <a:extLst>
                    <a:ext uri="{9D8B030D-6E8A-4147-A177-3AD203B41FA5}">
                      <a16:colId xmlns:a16="http://schemas.microsoft.com/office/drawing/2014/main" xmlns="" val="1163436335"/>
                    </a:ext>
                  </a:extLst>
                </a:gridCol>
                <a:gridCol w="1165036">
                  <a:extLst>
                    <a:ext uri="{9D8B030D-6E8A-4147-A177-3AD203B41FA5}">
                      <a16:colId xmlns:a16="http://schemas.microsoft.com/office/drawing/2014/main" xmlns="" val="3083517717"/>
                    </a:ext>
                  </a:extLst>
                </a:gridCol>
              </a:tblGrid>
              <a:tr h="726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inherit"/>
                          <a:ea typeface="+mn-ea"/>
                          <a:cs typeface="+mn-cs"/>
                        </a:rPr>
                        <a:t>Plurale</a:t>
                      </a:r>
                      <a:endParaRPr kumimoji="0" lang="it-IT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inherit"/>
                        <a:ea typeface="+mn-ea"/>
                        <a:cs typeface="+mn-cs"/>
                      </a:endParaRPr>
                    </a:p>
                    <a:p>
                      <a:pPr algn="l" fontAlgn="base"/>
                      <a:endParaRPr lang="it-IT" sz="1800" dirty="0">
                        <a:effectLst/>
                        <a:latin typeface="inherit"/>
                      </a:endParaRP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it-IT" sz="1800" dirty="0">
                        <a:effectLst/>
                        <a:latin typeface="inherit"/>
                      </a:endParaRP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l-GR" sz="1800" b="1">
                          <a:effectLst/>
                          <a:latin typeface="inherit"/>
                        </a:rPr>
                        <a:t>θαλαττᾰ-</a:t>
                      </a:r>
                      <a:endParaRPr lang="el-GR" sz="1800">
                        <a:effectLst/>
                        <a:latin typeface="inherit"/>
                      </a:endParaRP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60587008"/>
                  </a:ext>
                </a:extLst>
              </a:tr>
              <a:tr h="726675">
                <a:tc>
                  <a:txBody>
                    <a:bodyPr/>
                    <a:lstStyle/>
                    <a:p>
                      <a:pPr algn="l" fontAlgn="base"/>
                      <a:r>
                        <a:rPr lang="it-IT" sz="1800">
                          <a:effectLst/>
                          <a:latin typeface="inherit"/>
                        </a:rPr>
                        <a:t>N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l-GR" sz="1800">
                          <a:effectLst/>
                          <a:latin typeface="inherit"/>
                        </a:rPr>
                        <a:t>αἱ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l-GR" sz="1800">
                          <a:effectLst/>
                          <a:latin typeface="inherit"/>
                        </a:rPr>
                        <a:t>θάλατται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43857795"/>
                  </a:ext>
                </a:extLst>
              </a:tr>
              <a:tr h="726675">
                <a:tc>
                  <a:txBody>
                    <a:bodyPr/>
                    <a:lstStyle/>
                    <a:p>
                      <a:pPr algn="l" fontAlgn="base"/>
                      <a:r>
                        <a:rPr lang="it-IT" sz="1800">
                          <a:effectLst/>
                          <a:latin typeface="inherit"/>
                        </a:rPr>
                        <a:t>G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l-GR" sz="1800">
                          <a:effectLst/>
                          <a:latin typeface="inherit"/>
                        </a:rPr>
                        <a:t>  τῶν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l-GR" sz="1800">
                          <a:effectLst/>
                          <a:latin typeface="inherit"/>
                        </a:rPr>
                        <a:t>θαλαττῶν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3341020"/>
                  </a:ext>
                </a:extLst>
              </a:tr>
              <a:tr h="726675">
                <a:tc>
                  <a:txBody>
                    <a:bodyPr/>
                    <a:lstStyle/>
                    <a:p>
                      <a:pPr algn="l" fontAlgn="base"/>
                      <a:r>
                        <a:rPr lang="it-IT" sz="1800">
                          <a:effectLst/>
                          <a:latin typeface="inherit"/>
                        </a:rPr>
                        <a:t>D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l-GR" sz="1800">
                          <a:effectLst/>
                          <a:latin typeface="inherit"/>
                        </a:rPr>
                        <a:t>ταῖς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l-GR" sz="1800">
                          <a:effectLst/>
                          <a:latin typeface="inherit"/>
                        </a:rPr>
                        <a:t>θαλάτταις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25451788"/>
                  </a:ext>
                </a:extLst>
              </a:tr>
              <a:tr h="726675">
                <a:tc>
                  <a:txBody>
                    <a:bodyPr/>
                    <a:lstStyle/>
                    <a:p>
                      <a:pPr algn="l" fontAlgn="base"/>
                      <a:r>
                        <a:rPr lang="it-IT" sz="1800">
                          <a:effectLst/>
                          <a:latin typeface="inherit"/>
                        </a:rPr>
                        <a:t>A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l-GR" sz="1800">
                          <a:effectLst/>
                          <a:latin typeface="inherit"/>
                        </a:rPr>
                        <a:t>τὰς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l-GR" sz="1800">
                          <a:effectLst/>
                          <a:latin typeface="inherit"/>
                        </a:rPr>
                        <a:t>θαλάττας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915835"/>
                  </a:ext>
                </a:extLst>
              </a:tr>
              <a:tr h="726675">
                <a:tc>
                  <a:txBody>
                    <a:bodyPr/>
                    <a:lstStyle/>
                    <a:p>
                      <a:pPr algn="l" fontAlgn="base"/>
                      <a:r>
                        <a:rPr lang="it-IT" sz="1800">
                          <a:effectLst/>
                          <a:latin typeface="inherit"/>
                        </a:rPr>
                        <a:t>V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it-IT" sz="1800" dirty="0">
                        <a:effectLst/>
                        <a:latin typeface="inherit"/>
                      </a:endParaRP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l-GR" sz="1800" dirty="0">
                          <a:effectLst/>
                          <a:latin typeface="inherit"/>
                        </a:rPr>
                        <a:t>θάλατται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34686050"/>
                  </a:ext>
                </a:extLst>
              </a:tr>
            </a:tbl>
          </a:graphicData>
        </a:graphic>
      </p:graphicFrame>
      <p:pic>
        <p:nvPicPr>
          <p:cNvPr id="8" name="Immagine 7" descr="Immagine che contiene acqua, esterni, oceano, tramonto&#10;&#10;Descrizione generata automaticamente">
            <a:extLst>
              <a:ext uri="{FF2B5EF4-FFF2-40B4-BE49-F238E27FC236}">
                <a16:creationId xmlns:a16="http://schemas.microsoft.com/office/drawing/2014/main" xmlns="" id="{A984FE0F-5011-41CA-B587-C339DD5DCF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021" y="3866357"/>
            <a:ext cx="4129089" cy="2391092"/>
          </a:xfrm>
          <a:prstGeom prst="rect">
            <a:avLst/>
          </a:prstGeom>
          <a:effectLst>
            <a:softEdge rad="254000"/>
          </a:effectLst>
        </p:spPr>
      </p:pic>
    </p:spTree>
    <p:extLst>
      <p:ext uri="{BB962C8B-B14F-4D97-AF65-F5344CB8AC3E}">
        <p14:creationId xmlns:p14="http://schemas.microsoft.com/office/powerpoint/2010/main" val="29200292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xmlns:p14="http://schemas.microsoft.com/office/powerpoint/2010/main"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1ABA810-8234-4F87-9CE8-553870B1B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  <a:latin typeface="Britannic Bold" panose="020B0903060703020204" pitchFamily="34" charset="0"/>
              </a:rPr>
              <a:t>             I SOSTANTIVI MASCHILI:</a:t>
            </a:r>
            <a:r>
              <a:rPr lang="it-IT" dirty="0">
                <a:solidFill>
                  <a:schemeClr val="accent4">
                    <a:lumMod val="50000"/>
                  </a:schemeClr>
                </a:solidFill>
                <a:latin typeface="Californian FB" panose="0207040306080B030204" pitchFamily="18" charset="0"/>
              </a:rPr>
              <a:t/>
            </a:r>
            <a:br>
              <a:rPr lang="it-IT" dirty="0">
                <a:solidFill>
                  <a:schemeClr val="accent4">
                    <a:lumMod val="50000"/>
                  </a:schemeClr>
                </a:solidFill>
                <a:latin typeface="Californian FB" panose="0207040306080B030204" pitchFamily="18" charset="0"/>
              </a:rPr>
            </a:br>
            <a:endParaRPr lang="it-IT" dirty="0">
              <a:solidFill>
                <a:schemeClr val="accent4">
                  <a:lumMod val="50000"/>
                </a:schemeClr>
              </a:solidFill>
              <a:latin typeface="Californian FB" panose="0207040306080B030204" pitchFamily="18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B117D5C7-7198-4452-A555-3F9BA6F8B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>
                <a:solidFill>
                  <a:schemeClr val="bg1"/>
                </a:solidFill>
                <a:latin typeface="Britannic Bold" panose="020B0903060703020204" pitchFamily="34" charset="0"/>
              </a:rPr>
              <a:t>Nella prima declinazione i sostantivi maschili presentano sempre l’</a:t>
            </a:r>
            <a:r>
              <a:rPr lang="el-GR" dirty="0">
                <a:solidFill>
                  <a:schemeClr val="bg1"/>
                </a:solidFill>
                <a:latin typeface="Californian FB" panose="0207040306080B030204" pitchFamily="18" charset="0"/>
              </a:rPr>
              <a:t> α</a:t>
            </a:r>
            <a:r>
              <a:rPr lang="it-IT" dirty="0">
                <a:solidFill>
                  <a:schemeClr val="bg1"/>
                </a:solidFill>
                <a:latin typeface="Britannic Bold" panose="020B0903060703020204" pitchFamily="34" charset="0"/>
              </a:rPr>
              <a:t> lungo. Si conserva nel singolare quando è PURO, mentre se è IMPURO si muta in -</a:t>
            </a:r>
            <a:r>
              <a:rPr lang="el-GR" dirty="0">
                <a:solidFill>
                  <a:schemeClr val="bg1"/>
                </a:solidFill>
                <a:latin typeface="Californian FB" panose="0207040306080B030204" pitchFamily="18" charset="0"/>
              </a:rPr>
              <a:t>η</a:t>
            </a:r>
            <a:r>
              <a:rPr lang="it-IT" dirty="0">
                <a:solidFill>
                  <a:schemeClr val="bg1"/>
                </a:solidFill>
                <a:latin typeface="Britannic Bold" panose="020B0903060703020204" pitchFamily="34" charset="0"/>
              </a:rPr>
              <a:t>.</a:t>
            </a:r>
          </a:p>
          <a:p>
            <a:pPr algn="just"/>
            <a:r>
              <a:rPr lang="it-IT" dirty="0">
                <a:solidFill>
                  <a:srgbClr val="FF0000"/>
                </a:solidFill>
                <a:latin typeface="Britannic Bold" panose="020B0903060703020204" pitchFamily="34" charset="0"/>
              </a:rPr>
              <a:t>Hanno il NOMINATIVO SINGOLARE che termina in –</a:t>
            </a:r>
            <a:r>
              <a:rPr lang="el-GR" dirty="0">
                <a:solidFill>
                  <a:srgbClr val="FF0000"/>
                </a:solidFill>
                <a:latin typeface="Californian FB" panose="0207040306080B030204" pitchFamily="18" charset="0"/>
              </a:rPr>
              <a:t>ς</a:t>
            </a:r>
            <a:endParaRPr lang="it-IT" dirty="0">
              <a:solidFill>
                <a:srgbClr val="FF0000"/>
              </a:solidFill>
              <a:latin typeface="Britannic Bold" panose="020B0903060703020204" pitchFamily="34" charset="0"/>
            </a:endParaRPr>
          </a:p>
          <a:p>
            <a:pPr algn="just"/>
            <a:r>
              <a:rPr lang="it-IT" dirty="0">
                <a:solidFill>
                  <a:srgbClr val="FF0000"/>
                </a:solidFill>
                <a:latin typeface="Britannic Bold" panose="020B0903060703020204" pitchFamily="34" charset="0"/>
              </a:rPr>
              <a:t>Hanno il GENITIVO SINGOLARE che termina in –</a:t>
            </a:r>
            <a:r>
              <a:rPr lang="el-GR" dirty="0">
                <a:solidFill>
                  <a:srgbClr val="FF0000"/>
                </a:solidFill>
                <a:latin typeface="Californian FB" panose="0207040306080B030204" pitchFamily="18" charset="0"/>
              </a:rPr>
              <a:t>ου</a:t>
            </a:r>
            <a:endParaRPr lang="it-IT" dirty="0">
              <a:solidFill>
                <a:srgbClr val="FF0000"/>
              </a:solidFill>
              <a:latin typeface="Britannic Bold" panose="020B0903060703020204" pitchFamily="34" charset="0"/>
            </a:endParaRPr>
          </a:p>
          <a:p>
            <a:pPr algn="just"/>
            <a:r>
              <a:rPr lang="it-IT" dirty="0">
                <a:solidFill>
                  <a:srgbClr val="FF0000"/>
                </a:solidFill>
                <a:latin typeface="Britannic Bold" panose="020B0903060703020204" pitchFamily="34" charset="0"/>
              </a:rPr>
              <a:t>Hanno il VOCATIVO in </a:t>
            </a:r>
            <a:r>
              <a:rPr lang="el-GR" dirty="0">
                <a:solidFill>
                  <a:srgbClr val="FF0000"/>
                </a:solidFill>
                <a:latin typeface="Californian FB" panose="0207040306080B030204" pitchFamily="18" charset="0"/>
              </a:rPr>
              <a:t>-ᾱ</a:t>
            </a:r>
            <a:r>
              <a:rPr lang="it-IT" dirty="0">
                <a:solidFill>
                  <a:srgbClr val="FF0000"/>
                </a:solidFill>
                <a:latin typeface="Britannic Bold" panose="020B0903060703020204" pitchFamily="34" charset="0"/>
              </a:rPr>
              <a:t> se il NOMINATIVO esce in –</a:t>
            </a:r>
            <a:r>
              <a:rPr lang="el-GR" dirty="0">
                <a:solidFill>
                  <a:srgbClr val="FF0000"/>
                </a:solidFill>
                <a:latin typeface="Californian FB" panose="0207040306080B030204" pitchFamily="18" charset="0"/>
              </a:rPr>
              <a:t>ας</a:t>
            </a:r>
            <a:r>
              <a:rPr lang="it-IT" dirty="0">
                <a:solidFill>
                  <a:srgbClr val="FF0000"/>
                </a:solidFill>
                <a:latin typeface="Britannic Bold" panose="020B0903060703020204" pitchFamily="34" charset="0"/>
              </a:rPr>
              <a:t>, in </a:t>
            </a:r>
            <a:r>
              <a:rPr lang="el-GR" dirty="0">
                <a:solidFill>
                  <a:srgbClr val="FF0000"/>
                </a:solidFill>
                <a:latin typeface="Californian FB" panose="0207040306080B030204" pitchFamily="18" charset="0"/>
              </a:rPr>
              <a:t>–η</a:t>
            </a:r>
            <a:r>
              <a:rPr lang="it-IT" dirty="0">
                <a:solidFill>
                  <a:srgbClr val="FF0000"/>
                </a:solidFill>
                <a:latin typeface="Britannic Bold" panose="020B0903060703020204" pitchFamily="34" charset="0"/>
              </a:rPr>
              <a:t> se il NOMINATIVO esce in -</a:t>
            </a:r>
            <a:r>
              <a:rPr lang="el-GR" dirty="0">
                <a:solidFill>
                  <a:srgbClr val="FF0000"/>
                </a:solidFill>
                <a:latin typeface="Californian FB" panose="0207040306080B030204" pitchFamily="18" charset="0"/>
              </a:rPr>
              <a:t>ης</a:t>
            </a:r>
            <a:endParaRPr lang="it-IT" dirty="0">
              <a:solidFill>
                <a:srgbClr val="FF0000"/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6424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xmlns:p14="http://schemas.microsoft.com/office/powerpoint/2010/main"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B904909-C3EC-4CFE-B740-9D914FF3E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it-IT" dirty="0">
                <a:solidFill>
                  <a:schemeClr val="accent4">
                    <a:lumMod val="50000"/>
                  </a:schemeClr>
                </a:solidFill>
                <a:latin typeface="Californian FB" panose="0207040306080B030204" pitchFamily="18" charset="0"/>
              </a:rPr>
              <a:t>                           </a:t>
            </a:r>
            <a:r>
              <a:rPr lang="it-IT" dirty="0">
                <a:solidFill>
                  <a:schemeClr val="bg1"/>
                </a:solidFill>
                <a:latin typeface="Britannic Bold" panose="020B0903060703020204" pitchFamily="34" charset="0"/>
              </a:rPr>
              <a:t>LA DECLINAZIONE</a:t>
            </a:r>
            <a:br>
              <a:rPr lang="it-IT" dirty="0">
                <a:solidFill>
                  <a:schemeClr val="bg1"/>
                </a:solidFill>
                <a:latin typeface="Britannic Bold" panose="020B0903060703020204" pitchFamily="34" charset="0"/>
              </a:rPr>
            </a:br>
            <a:r>
              <a:rPr lang="it-IT" dirty="0">
                <a:solidFill>
                  <a:schemeClr val="bg1"/>
                </a:solidFill>
                <a:latin typeface="Britannic Bold" panose="020B0903060703020204" pitchFamily="34" charset="0"/>
              </a:rPr>
              <a:t>Sostantivi maschili in -</a:t>
            </a:r>
            <a:r>
              <a:rPr lang="el-GR" dirty="0">
                <a:solidFill>
                  <a:schemeClr val="bg1"/>
                </a:solidFill>
                <a:latin typeface="Californian FB" panose="0207040306080B030204" pitchFamily="18" charset="0"/>
              </a:rPr>
              <a:t>α</a:t>
            </a:r>
            <a:r>
              <a:rPr lang="it-IT" dirty="0">
                <a:solidFill>
                  <a:schemeClr val="bg1"/>
                </a:solidFill>
                <a:latin typeface="Britannic Bold" panose="020B0903060703020204" pitchFamily="34" charset="0"/>
              </a:rPr>
              <a:t> </a:t>
            </a:r>
            <a:r>
              <a:rPr lang="it-IT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pura:</a:t>
            </a:r>
            <a:r>
              <a:rPr lang="el-GR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νεανίας</a:t>
            </a:r>
            <a:r>
              <a:rPr lang="it-IT" dirty="0">
                <a:solidFill>
                  <a:schemeClr val="bg1"/>
                </a:solidFill>
                <a:latin typeface="Britannic Bold" panose="020B0903060703020204" pitchFamily="34" charset="0"/>
              </a:rPr>
              <a:t> </a:t>
            </a:r>
            <a:r>
              <a:rPr lang="it-IT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(giovane)</a:t>
            </a:r>
            <a:r>
              <a:rPr lang="el-GR" dirty="0">
                <a:solidFill>
                  <a:schemeClr val="bg1"/>
                </a:solidFill>
                <a:latin typeface="Britannic Bold" panose="020B0903060703020204" pitchFamily="34" charset="0"/>
              </a:rPr>
              <a:t/>
            </a:r>
            <a:br>
              <a:rPr lang="el-GR" dirty="0">
                <a:solidFill>
                  <a:schemeClr val="bg1"/>
                </a:solidFill>
                <a:latin typeface="Britannic Bold" panose="020B0903060703020204" pitchFamily="34" charset="0"/>
              </a:rPr>
            </a:br>
            <a:r>
              <a:rPr lang="it-IT" dirty="0">
                <a:solidFill>
                  <a:schemeClr val="bg1"/>
                </a:solidFill>
                <a:latin typeface="Britannic Bold" panose="020B0903060703020204" pitchFamily="34" charset="0"/>
              </a:rPr>
              <a:t> 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xmlns="" id="{BDC9A556-47F8-412E-AF81-D368C486AE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8919482"/>
              </p:ext>
            </p:extLst>
          </p:nvPr>
        </p:nvGraphicFramePr>
        <p:xfrm>
          <a:off x="507243" y="1690688"/>
          <a:ext cx="3133527" cy="4465569"/>
        </p:xfrm>
        <a:graphic>
          <a:graphicData uri="http://schemas.openxmlformats.org/drawingml/2006/table">
            <a:tbl>
              <a:tblPr/>
              <a:tblGrid>
                <a:gridCol w="1044509">
                  <a:extLst>
                    <a:ext uri="{9D8B030D-6E8A-4147-A177-3AD203B41FA5}">
                      <a16:colId xmlns:a16="http://schemas.microsoft.com/office/drawing/2014/main" xmlns="" val="2634252248"/>
                    </a:ext>
                  </a:extLst>
                </a:gridCol>
                <a:gridCol w="1044509">
                  <a:extLst>
                    <a:ext uri="{9D8B030D-6E8A-4147-A177-3AD203B41FA5}">
                      <a16:colId xmlns:a16="http://schemas.microsoft.com/office/drawing/2014/main" xmlns="" val="3816304765"/>
                    </a:ext>
                  </a:extLst>
                </a:gridCol>
                <a:gridCol w="1044509">
                  <a:extLst>
                    <a:ext uri="{9D8B030D-6E8A-4147-A177-3AD203B41FA5}">
                      <a16:colId xmlns:a16="http://schemas.microsoft.com/office/drawing/2014/main" xmlns="" val="3787644571"/>
                    </a:ext>
                  </a:extLst>
                </a:gridCol>
              </a:tblGrid>
              <a:tr h="72522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inherit"/>
                          <a:ea typeface="+mn-ea"/>
                          <a:cs typeface="+mn-cs"/>
                        </a:rPr>
                        <a:t>Singolare</a:t>
                      </a:r>
                    </a:p>
                    <a:p>
                      <a:pPr algn="l" fontAlgn="base"/>
                      <a:endParaRPr lang="it-IT" sz="1800" dirty="0">
                        <a:effectLst/>
                        <a:latin typeface="inherit"/>
                      </a:endParaRP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it-IT" sz="1800" dirty="0">
                        <a:effectLst/>
                        <a:latin typeface="inherit"/>
                      </a:endParaRP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l-GR" sz="1800" b="1">
                          <a:effectLst/>
                          <a:latin typeface="inherit"/>
                        </a:rPr>
                        <a:t>νεανιᾱ- </a:t>
                      </a:r>
                      <a:endParaRPr lang="el-GR" sz="1800">
                        <a:effectLst/>
                        <a:latin typeface="inherit"/>
                      </a:endParaRP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47383744"/>
                  </a:ext>
                </a:extLst>
              </a:tr>
              <a:tr h="725223">
                <a:tc>
                  <a:txBody>
                    <a:bodyPr/>
                    <a:lstStyle/>
                    <a:p>
                      <a:pPr algn="l" fontAlgn="base"/>
                      <a:r>
                        <a:rPr lang="it-IT" sz="1800">
                          <a:effectLst/>
                          <a:latin typeface="inherit"/>
                        </a:rPr>
                        <a:t>N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l-GR" sz="1800">
                          <a:effectLst/>
                          <a:latin typeface="inherit"/>
                        </a:rPr>
                        <a:t>ὁ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l-GR" sz="1800" dirty="0">
                          <a:effectLst/>
                          <a:latin typeface="inherit"/>
                        </a:rPr>
                        <a:t>νεανίας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14695808"/>
                  </a:ext>
                </a:extLst>
              </a:tr>
              <a:tr h="725223">
                <a:tc>
                  <a:txBody>
                    <a:bodyPr/>
                    <a:lstStyle/>
                    <a:p>
                      <a:pPr algn="l" fontAlgn="base"/>
                      <a:r>
                        <a:rPr lang="it-IT" sz="1800">
                          <a:effectLst/>
                          <a:latin typeface="inherit"/>
                        </a:rPr>
                        <a:t>G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l-GR" sz="1800">
                          <a:effectLst/>
                          <a:latin typeface="inherit"/>
                        </a:rPr>
                        <a:t> τοῦ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l-GR" sz="1800" dirty="0">
                          <a:effectLst/>
                          <a:latin typeface="inherit"/>
                        </a:rPr>
                        <a:t>νεανίου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40559390"/>
                  </a:ext>
                </a:extLst>
              </a:tr>
              <a:tr h="725223">
                <a:tc>
                  <a:txBody>
                    <a:bodyPr/>
                    <a:lstStyle/>
                    <a:p>
                      <a:pPr algn="l" fontAlgn="base"/>
                      <a:r>
                        <a:rPr lang="it-IT" sz="1800">
                          <a:effectLst/>
                          <a:latin typeface="inherit"/>
                        </a:rPr>
                        <a:t>D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l-GR" sz="1800">
                          <a:effectLst/>
                          <a:latin typeface="inherit"/>
                        </a:rPr>
                        <a:t>τῷ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l-GR" sz="1800">
                          <a:effectLst/>
                          <a:latin typeface="inherit"/>
                        </a:rPr>
                        <a:t>νεανίᾳ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20265591"/>
                  </a:ext>
                </a:extLst>
              </a:tr>
              <a:tr h="725223">
                <a:tc>
                  <a:txBody>
                    <a:bodyPr/>
                    <a:lstStyle/>
                    <a:p>
                      <a:pPr algn="l" fontAlgn="base"/>
                      <a:r>
                        <a:rPr lang="it-IT" sz="1800">
                          <a:effectLst/>
                          <a:latin typeface="inherit"/>
                        </a:rPr>
                        <a:t>A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l-GR" sz="1800">
                          <a:effectLst/>
                          <a:latin typeface="inherit"/>
                        </a:rPr>
                        <a:t>τὸν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l-GR" sz="1800">
                          <a:effectLst/>
                          <a:latin typeface="inherit"/>
                        </a:rPr>
                        <a:t>νεανίαν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21425369"/>
                  </a:ext>
                </a:extLst>
              </a:tr>
              <a:tr h="623691">
                <a:tc>
                  <a:txBody>
                    <a:bodyPr/>
                    <a:lstStyle/>
                    <a:p>
                      <a:pPr algn="l" fontAlgn="base"/>
                      <a:r>
                        <a:rPr lang="it-IT" sz="1800">
                          <a:effectLst/>
                          <a:latin typeface="inherit"/>
                        </a:rPr>
                        <a:t>V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it-IT" sz="1800">
                        <a:effectLst/>
                        <a:latin typeface="inherit"/>
                      </a:endParaRP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l-GR" sz="1800" dirty="0">
                          <a:effectLst/>
                          <a:latin typeface="inherit"/>
                        </a:rPr>
                        <a:t>νεανία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94793037"/>
                  </a:ext>
                </a:extLst>
              </a:tr>
            </a:tbl>
          </a:graphicData>
        </a:graphic>
      </p:graphicFrame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xmlns="" id="{8858607B-5773-4907-A5A4-ACF9C5CCD1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869569"/>
              </p:ext>
            </p:extLst>
          </p:nvPr>
        </p:nvGraphicFramePr>
        <p:xfrm>
          <a:off x="4706139" y="1690688"/>
          <a:ext cx="2779722" cy="1925003"/>
        </p:xfrm>
        <a:graphic>
          <a:graphicData uri="http://schemas.openxmlformats.org/drawingml/2006/table">
            <a:tbl>
              <a:tblPr/>
              <a:tblGrid>
                <a:gridCol w="926574">
                  <a:extLst>
                    <a:ext uri="{9D8B030D-6E8A-4147-A177-3AD203B41FA5}">
                      <a16:colId xmlns:a16="http://schemas.microsoft.com/office/drawing/2014/main" xmlns="" val="1665272884"/>
                    </a:ext>
                  </a:extLst>
                </a:gridCol>
                <a:gridCol w="926574">
                  <a:extLst>
                    <a:ext uri="{9D8B030D-6E8A-4147-A177-3AD203B41FA5}">
                      <a16:colId xmlns:a16="http://schemas.microsoft.com/office/drawing/2014/main" xmlns="" val="315438554"/>
                    </a:ext>
                  </a:extLst>
                </a:gridCol>
                <a:gridCol w="926574">
                  <a:extLst>
                    <a:ext uri="{9D8B030D-6E8A-4147-A177-3AD203B41FA5}">
                      <a16:colId xmlns:a16="http://schemas.microsoft.com/office/drawing/2014/main" xmlns="" val="1381170727"/>
                    </a:ext>
                  </a:extLst>
                </a:gridCol>
              </a:tblGrid>
              <a:tr h="6143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inherit"/>
                          <a:ea typeface="+mn-ea"/>
                          <a:cs typeface="+mn-cs"/>
                        </a:rPr>
                        <a:t>Duale</a:t>
                      </a:r>
                      <a:endParaRPr kumimoji="0" lang="it-IT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inherit"/>
                        <a:ea typeface="+mn-ea"/>
                        <a:cs typeface="+mn-cs"/>
                      </a:endParaRPr>
                    </a:p>
                    <a:p>
                      <a:pPr algn="l" fontAlgn="base"/>
                      <a:endParaRPr lang="it-IT" dirty="0">
                        <a:effectLst/>
                        <a:latin typeface="inheri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it-IT" dirty="0">
                        <a:effectLst/>
                        <a:latin typeface="inheri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l-GR" b="1">
                          <a:effectLst/>
                          <a:latin typeface="inherit"/>
                        </a:rPr>
                        <a:t>νεανιᾱ- </a:t>
                      </a:r>
                      <a:endParaRPr lang="el-GR">
                        <a:effectLst/>
                        <a:latin typeface="inheri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28451701"/>
                  </a:ext>
                </a:extLst>
              </a:tr>
              <a:tr h="614363">
                <a:tc>
                  <a:txBody>
                    <a:bodyPr/>
                    <a:lstStyle/>
                    <a:p>
                      <a:pPr algn="l" fontAlgn="base"/>
                      <a:r>
                        <a:rPr lang="it-IT">
                          <a:effectLst/>
                          <a:latin typeface="inherit"/>
                        </a:rPr>
                        <a:t>NA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l-GR">
                          <a:effectLst/>
                          <a:latin typeface="inherit"/>
                        </a:rPr>
                        <a:t>τὼ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l-GR" dirty="0">
                          <a:effectLst/>
                          <a:latin typeface="inherit"/>
                        </a:rPr>
                        <a:t>νεανία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44061246"/>
                  </a:ext>
                </a:extLst>
              </a:tr>
              <a:tr h="614363">
                <a:tc>
                  <a:txBody>
                    <a:bodyPr/>
                    <a:lstStyle/>
                    <a:p>
                      <a:pPr algn="l" fontAlgn="base"/>
                      <a:r>
                        <a:rPr lang="it-IT">
                          <a:effectLst/>
                          <a:latin typeface="inherit"/>
                        </a:rPr>
                        <a:t>GD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l-GR">
                          <a:effectLst/>
                          <a:latin typeface="inherit"/>
                        </a:rPr>
                        <a:t>  τοῖν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l-GR" dirty="0">
                          <a:effectLst/>
                          <a:latin typeface="inherit"/>
                        </a:rPr>
                        <a:t>νεανίαιν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41969697"/>
                  </a:ext>
                </a:extLst>
              </a:tr>
            </a:tbl>
          </a:graphicData>
        </a:graphic>
      </p:graphicFrame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xmlns="" id="{99B7C0D6-ABE0-4C64-8A71-B6E6C38727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7103651"/>
              </p:ext>
            </p:extLst>
          </p:nvPr>
        </p:nvGraphicFramePr>
        <p:xfrm>
          <a:off x="8418487" y="1690688"/>
          <a:ext cx="3509385" cy="4351338"/>
        </p:xfrm>
        <a:graphic>
          <a:graphicData uri="http://schemas.openxmlformats.org/drawingml/2006/table">
            <a:tbl>
              <a:tblPr/>
              <a:tblGrid>
                <a:gridCol w="1169795">
                  <a:extLst>
                    <a:ext uri="{9D8B030D-6E8A-4147-A177-3AD203B41FA5}">
                      <a16:colId xmlns:a16="http://schemas.microsoft.com/office/drawing/2014/main" xmlns="" val="1381228486"/>
                    </a:ext>
                  </a:extLst>
                </a:gridCol>
                <a:gridCol w="1169795">
                  <a:extLst>
                    <a:ext uri="{9D8B030D-6E8A-4147-A177-3AD203B41FA5}">
                      <a16:colId xmlns:a16="http://schemas.microsoft.com/office/drawing/2014/main" xmlns="" val="1148290167"/>
                    </a:ext>
                  </a:extLst>
                </a:gridCol>
                <a:gridCol w="1169795">
                  <a:extLst>
                    <a:ext uri="{9D8B030D-6E8A-4147-A177-3AD203B41FA5}">
                      <a16:colId xmlns:a16="http://schemas.microsoft.com/office/drawing/2014/main" xmlns="" val="2116217948"/>
                    </a:ext>
                  </a:extLst>
                </a:gridCol>
              </a:tblGrid>
              <a:tr h="725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inherit"/>
                          <a:ea typeface="+mn-ea"/>
                          <a:cs typeface="+mn-cs"/>
                        </a:rPr>
                        <a:t>Plurale</a:t>
                      </a:r>
                      <a:endParaRPr kumimoji="0" lang="it-IT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inherit"/>
                        <a:ea typeface="+mn-ea"/>
                        <a:cs typeface="+mn-cs"/>
                      </a:endParaRPr>
                    </a:p>
                    <a:p>
                      <a:pPr algn="l" fontAlgn="base"/>
                      <a:endParaRPr lang="it-IT" sz="1800" dirty="0">
                        <a:effectLst/>
                        <a:latin typeface="inherit"/>
                      </a:endParaRP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it-IT" sz="1800" dirty="0">
                        <a:effectLst/>
                        <a:latin typeface="inherit"/>
                      </a:endParaRP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l-GR" sz="1800" b="1">
                          <a:effectLst/>
                          <a:latin typeface="inherit"/>
                        </a:rPr>
                        <a:t>νεανιᾱ- </a:t>
                      </a:r>
                      <a:endParaRPr lang="el-GR" sz="1800">
                        <a:effectLst/>
                        <a:latin typeface="inherit"/>
                      </a:endParaRP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92342366"/>
                  </a:ext>
                </a:extLst>
              </a:tr>
              <a:tr h="725223">
                <a:tc>
                  <a:txBody>
                    <a:bodyPr/>
                    <a:lstStyle/>
                    <a:p>
                      <a:pPr algn="l" fontAlgn="base"/>
                      <a:r>
                        <a:rPr lang="it-IT" sz="1800">
                          <a:effectLst/>
                          <a:latin typeface="inherit"/>
                        </a:rPr>
                        <a:t>N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l-GR" sz="1800">
                          <a:effectLst/>
                          <a:latin typeface="inherit"/>
                        </a:rPr>
                        <a:t>οἱ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l-GR" sz="1800">
                          <a:effectLst/>
                          <a:latin typeface="inherit"/>
                        </a:rPr>
                        <a:t>νεανίαι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76353579"/>
                  </a:ext>
                </a:extLst>
              </a:tr>
              <a:tr h="725223">
                <a:tc>
                  <a:txBody>
                    <a:bodyPr/>
                    <a:lstStyle/>
                    <a:p>
                      <a:pPr algn="l" fontAlgn="base"/>
                      <a:r>
                        <a:rPr lang="it-IT" sz="1800">
                          <a:effectLst/>
                          <a:latin typeface="inherit"/>
                        </a:rPr>
                        <a:t>G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l-GR" sz="1800">
                          <a:effectLst/>
                          <a:latin typeface="inherit"/>
                        </a:rPr>
                        <a:t>  τῶν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l-GR" sz="1800" dirty="0">
                          <a:effectLst/>
                          <a:latin typeface="inherit"/>
                        </a:rPr>
                        <a:t>νεανιῶν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7260938"/>
                  </a:ext>
                </a:extLst>
              </a:tr>
              <a:tr h="725223">
                <a:tc>
                  <a:txBody>
                    <a:bodyPr/>
                    <a:lstStyle/>
                    <a:p>
                      <a:pPr algn="l" fontAlgn="base"/>
                      <a:r>
                        <a:rPr lang="it-IT" sz="1800">
                          <a:effectLst/>
                          <a:latin typeface="inherit"/>
                        </a:rPr>
                        <a:t>D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l-GR" sz="1800">
                          <a:effectLst/>
                          <a:latin typeface="inherit"/>
                        </a:rPr>
                        <a:t>τοῖς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l-GR" sz="1800">
                          <a:effectLst/>
                          <a:latin typeface="inherit"/>
                        </a:rPr>
                        <a:t>νεανίαις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79321933"/>
                  </a:ext>
                </a:extLst>
              </a:tr>
              <a:tr h="725223">
                <a:tc>
                  <a:txBody>
                    <a:bodyPr/>
                    <a:lstStyle/>
                    <a:p>
                      <a:pPr algn="l" fontAlgn="base"/>
                      <a:r>
                        <a:rPr lang="it-IT" sz="1800">
                          <a:effectLst/>
                          <a:latin typeface="inherit"/>
                        </a:rPr>
                        <a:t>A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l-GR" sz="1800">
                          <a:effectLst/>
                          <a:latin typeface="inherit"/>
                        </a:rPr>
                        <a:t>τοὺς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l-GR" sz="1800">
                          <a:effectLst/>
                          <a:latin typeface="inherit"/>
                        </a:rPr>
                        <a:t>νεανίας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42907918"/>
                  </a:ext>
                </a:extLst>
              </a:tr>
              <a:tr h="725223">
                <a:tc>
                  <a:txBody>
                    <a:bodyPr/>
                    <a:lstStyle/>
                    <a:p>
                      <a:pPr algn="l" fontAlgn="base"/>
                      <a:r>
                        <a:rPr lang="it-IT" sz="1800">
                          <a:effectLst/>
                          <a:latin typeface="inherit"/>
                        </a:rPr>
                        <a:t>V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it-IT" sz="1800">
                        <a:effectLst/>
                        <a:latin typeface="inherit"/>
                      </a:endParaRP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l-GR" sz="1800" dirty="0">
                          <a:effectLst/>
                          <a:latin typeface="inherit"/>
                        </a:rPr>
                        <a:t>νεανίαι</a:t>
                      </a:r>
                    </a:p>
                  </a:txBody>
                  <a:tcPr marL="57067" marR="57067" marT="28533" marB="28533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67457572"/>
                  </a:ext>
                </a:extLst>
              </a:tr>
            </a:tbl>
          </a:graphicData>
        </a:graphic>
      </p:graphicFrame>
      <p:pic>
        <p:nvPicPr>
          <p:cNvPr id="7" name="Immagine 6" descr="Immagine che contiene bianco, guardando, edificio, inpiedi&#10;&#10;Descrizione generata automaticamente">
            <a:extLst>
              <a:ext uri="{FF2B5EF4-FFF2-40B4-BE49-F238E27FC236}">
                <a16:creationId xmlns:a16="http://schemas.microsoft.com/office/drawing/2014/main" xmlns="" id="{0BF5E869-23DA-4DA0-9D40-27B047D99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790" y="3676651"/>
            <a:ext cx="3429624" cy="3074193"/>
          </a:xfrm>
          <a:prstGeom prst="rect">
            <a:avLst/>
          </a:prstGeom>
          <a:effectLst>
            <a:softEdge rad="228600"/>
          </a:effectLst>
        </p:spPr>
      </p:pic>
    </p:spTree>
    <p:extLst>
      <p:ext uri="{BB962C8B-B14F-4D97-AF65-F5344CB8AC3E}">
        <p14:creationId xmlns:p14="http://schemas.microsoft.com/office/powerpoint/2010/main" val="8438028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xmlns:p14="http://schemas.microsoft.com/office/powerpoint/2010/main" spd="slow">
        <p:fad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645</Words>
  <Application>Microsoft Macintosh PowerPoint</Application>
  <PresentationFormat>Personalizzato</PresentationFormat>
  <Paragraphs>280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Tema di Office</vt:lpstr>
      <vt:lpstr>LA PRIMA DECLINAZIONE</vt:lpstr>
      <vt:lpstr>                     PER INIZIARE:</vt:lpstr>
      <vt:lpstr>                      CONTINUA…</vt:lpstr>
      <vt:lpstr>                                    LA DECLINAZIONE Sostantivi femminili in -α lungo puro: χώρα (regione) </vt:lpstr>
      <vt:lpstr>Sostantivi femminili in -α lungo impuro:μάχη (battaglia) </vt:lpstr>
      <vt:lpstr>Sostantivi femminili in -α breve puro: ἀλήθεια (verità)  </vt:lpstr>
      <vt:lpstr>Sostantivi femminili in -α breve impuro: θάλαττα(mare) </vt:lpstr>
      <vt:lpstr>             I SOSTANTIVI MASCHILI: </vt:lpstr>
      <vt:lpstr>                           LA DECLINAZIONE Sostantivi maschili in -α pura:νεανίας (giovane)  </vt:lpstr>
      <vt:lpstr>Sostantivi maschili in -α impura: pολίτης (cittadino) </vt:lpstr>
      <vt:lpstr>LA POSIZIONE DELL’ACCENTO</vt:lpstr>
      <vt:lpstr>                      CONTINUA…</vt:lpstr>
      <vt:lpstr>                 REALIZZATO DA: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PRIMA DECLINAZIONE</dc:title>
  <dc:creator>alfonso biscardi</dc:creator>
  <cp:lastModifiedBy>apple</cp:lastModifiedBy>
  <cp:revision>43</cp:revision>
  <dcterms:created xsi:type="dcterms:W3CDTF">2020-04-03T20:26:51Z</dcterms:created>
  <dcterms:modified xsi:type="dcterms:W3CDTF">2020-04-04T18:05:20Z</dcterms:modified>
</cp:coreProperties>
</file>