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76" y="-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34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14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78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29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9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93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0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72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29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64000">
              <a:srgbClr val="92D050"/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0C19-5945-4D37-AF67-2A2F11260436}" type="datetimeFigureOut">
              <a:rPr lang="it-IT" smtClean="0"/>
              <a:t>31/03/20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E189-4061-4D29-94C6-ED0446F1B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5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350696" cy="261972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alifornian FB" pitchFamily="18" charset="0"/>
              </a:rPr>
              <a:t/>
            </a:r>
            <a:br>
              <a:rPr lang="it-IT" dirty="0" smtClean="0">
                <a:latin typeface="Californian FB" pitchFamily="18" charset="0"/>
              </a:rPr>
            </a:br>
            <a:r>
              <a:rPr lang="it-IT" dirty="0">
                <a:latin typeface="Californian FB" pitchFamily="18" charset="0"/>
              </a:rPr>
              <a:t/>
            </a:r>
            <a:br>
              <a:rPr lang="it-IT" dirty="0">
                <a:latin typeface="Californian FB" pitchFamily="18" charset="0"/>
              </a:rPr>
            </a:br>
            <a:r>
              <a:rPr lang="it-IT" sz="10700" dirty="0" smtClean="0">
                <a:solidFill>
                  <a:schemeClr val="bg1"/>
                </a:solidFill>
                <a:latin typeface="Californian FB" pitchFamily="18" charset="0"/>
              </a:rPr>
              <a:t>L’articolo greco</a:t>
            </a:r>
            <a:endParaRPr lang="it-IT" sz="10700" dirty="0">
              <a:solidFill>
                <a:schemeClr val="bg1"/>
              </a:solidFill>
              <a:latin typeface="Californian FB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4800" dirty="0" smtClean="0">
                <a:solidFill>
                  <a:srgbClr val="FFC000"/>
                </a:solidFill>
                <a:effectLst/>
              </a:rPr>
              <a:t>            </a:t>
            </a:r>
            <a:r>
              <a:rPr lang="it-IT" sz="6000" dirty="0" err="1" smtClean="0">
                <a:solidFill>
                  <a:srgbClr val="FFFF00"/>
                </a:solidFill>
                <a:effectLst/>
                <a:latin typeface="Californian FB" pitchFamily="18" charset="0"/>
              </a:rPr>
              <a:t>τοῦ</a:t>
            </a:r>
            <a:r>
              <a:rPr lang="it-IT" sz="6000" dirty="0" smtClean="0">
                <a:solidFill>
                  <a:srgbClr val="FFFF00"/>
                </a:solidFill>
                <a:effectLst/>
                <a:latin typeface="Californian FB" pitchFamily="18" charset="0"/>
              </a:rPr>
              <a:t>  </a:t>
            </a:r>
            <a:r>
              <a:rPr lang="it-IT" sz="5400" dirty="0" smtClean="0">
                <a:solidFill>
                  <a:srgbClr val="FFFF00"/>
                </a:solidFill>
                <a:effectLst/>
                <a:latin typeface="Californian FB" pitchFamily="18" charset="0"/>
              </a:rPr>
              <a:t>                    </a:t>
            </a:r>
            <a:r>
              <a:rPr lang="it-IT" sz="6000" dirty="0" err="1" smtClean="0">
                <a:solidFill>
                  <a:srgbClr val="FFFF00"/>
                </a:solidFill>
                <a:effectLst/>
                <a:latin typeface="Californian FB" pitchFamily="18" charset="0"/>
              </a:rPr>
              <a:t>τῇ</a:t>
            </a:r>
            <a:endParaRPr lang="it-IT" sz="6000" dirty="0" smtClean="0">
              <a:solidFill>
                <a:srgbClr val="FFFF00"/>
              </a:solidFill>
              <a:effectLst/>
              <a:latin typeface="Californian FB" pitchFamily="18" charset="0"/>
            </a:endParaRPr>
          </a:p>
          <a:p>
            <a:pPr algn="l"/>
            <a:r>
              <a:rPr lang="it-IT" sz="6600" dirty="0" smtClean="0">
                <a:solidFill>
                  <a:srgbClr val="FFC000"/>
                </a:solidFill>
                <a:effectLst/>
                <a:latin typeface="Californian FB" pitchFamily="18" charset="0"/>
              </a:rPr>
              <a:t>  </a:t>
            </a:r>
            <a:r>
              <a:rPr lang="it-IT" sz="6600" dirty="0">
                <a:solidFill>
                  <a:srgbClr val="FFFF00"/>
                </a:solidFill>
                <a:latin typeface="Californian FB" pitchFamily="18" charset="0"/>
              </a:rPr>
              <a:t> </a:t>
            </a:r>
            <a:r>
              <a:rPr lang="it-IT" sz="6600" dirty="0" smtClean="0">
                <a:solidFill>
                  <a:srgbClr val="FFFF00"/>
                </a:solidFill>
                <a:effectLst/>
                <a:latin typeface="Californian FB" pitchFamily="18" charset="0"/>
              </a:rPr>
              <a:t>ὁ            </a:t>
            </a:r>
            <a:r>
              <a:rPr lang="it-IT" sz="6600" dirty="0" smtClean="0">
                <a:solidFill>
                  <a:srgbClr val="FFFF00"/>
                </a:solidFill>
                <a:latin typeface="Californian FB" pitchFamily="18" charset="0"/>
              </a:rPr>
              <a:t>    </a:t>
            </a:r>
            <a:r>
              <a:rPr lang="it-IT" sz="6600" dirty="0" err="1" smtClean="0">
                <a:solidFill>
                  <a:srgbClr val="FFFF00"/>
                </a:solidFill>
                <a:effectLst/>
                <a:latin typeface="Californian FB" pitchFamily="18" charset="0"/>
              </a:rPr>
              <a:t>τῷ</a:t>
            </a:r>
            <a:r>
              <a:rPr lang="it-IT" sz="6600" dirty="0" smtClean="0">
                <a:solidFill>
                  <a:srgbClr val="FFFF00"/>
                </a:solidFill>
                <a:latin typeface="Californian FB" pitchFamily="18" charset="0"/>
              </a:rPr>
              <a:t>     </a:t>
            </a:r>
            <a:r>
              <a:rPr lang="it-IT" sz="6600" dirty="0" smtClean="0">
                <a:solidFill>
                  <a:srgbClr val="FFC000"/>
                </a:solidFill>
                <a:latin typeface="Californian FB" pitchFamily="18" charset="0"/>
              </a:rPr>
              <a:t>          </a:t>
            </a:r>
            <a:r>
              <a:rPr lang="it-IT" sz="6600" dirty="0" err="1" smtClean="0">
                <a:solidFill>
                  <a:srgbClr val="FFFF00"/>
                </a:solidFill>
                <a:effectLst/>
                <a:latin typeface="Californian FB" pitchFamily="18" charset="0"/>
              </a:rPr>
              <a:t>τῆς</a:t>
            </a:r>
            <a:endParaRPr lang="it-IT" sz="6600" dirty="0" smtClean="0">
              <a:solidFill>
                <a:srgbClr val="FFFF00"/>
              </a:solidFill>
              <a:effectLst/>
              <a:latin typeface="Californian FB" pitchFamily="18" charset="0"/>
            </a:endParaRPr>
          </a:p>
          <a:p>
            <a:pPr algn="l"/>
            <a:endParaRPr lang="it-IT" sz="6000" dirty="0">
              <a:solidFill>
                <a:srgbClr val="FFFF00"/>
              </a:solidFill>
              <a:latin typeface="Californian FB" pitchFamily="18" charset="0"/>
            </a:endParaRPr>
          </a:p>
          <a:p>
            <a:pPr algn="l"/>
            <a:endParaRPr lang="it-IT" sz="6203" dirty="0" smtClean="0">
              <a:solidFill>
                <a:srgbClr val="FFFF00"/>
              </a:solidFill>
              <a:effectLst/>
              <a:latin typeface="Californian FB" pitchFamily="18" charset="0"/>
            </a:endParaRPr>
          </a:p>
          <a:p>
            <a:pPr algn="l"/>
            <a:r>
              <a:rPr lang="it-IT" sz="6000" dirty="0">
                <a:solidFill>
                  <a:srgbClr val="00B050"/>
                </a:solidFill>
                <a:latin typeface="Californian FB" pitchFamily="18" charset="0"/>
              </a:rPr>
              <a:t> </a:t>
            </a:r>
            <a:r>
              <a:rPr lang="it-IT" sz="6000" dirty="0" smtClean="0">
                <a:solidFill>
                  <a:srgbClr val="00B050"/>
                </a:solidFill>
                <a:latin typeface="Californian FB" pitchFamily="18" charset="0"/>
              </a:rPr>
              <a:t>  </a:t>
            </a:r>
            <a:r>
              <a:rPr lang="it-IT" sz="6600" dirty="0" err="1" smtClean="0">
                <a:solidFill>
                  <a:srgbClr val="00B050"/>
                </a:solidFill>
                <a:effectLst/>
                <a:latin typeface="Californian FB" pitchFamily="18" charset="0"/>
              </a:rPr>
              <a:t>τό</a:t>
            </a:r>
            <a:r>
              <a:rPr lang="it-IT" sz="6600" dirty="0" smtClean="0">
                <a:solidFill>
                  <a:srgbClr val="00B050"/>
                </a:solidFill>
                <a:effectLst/>
                <a:latin typeface="Californian FB" pitchFamily="18" charset="0"/>
              </a:rPr>
              <a:t>               </a:t>
            </a:r>
            <a:r>
              <a:rPr lang="it-IT" sz="6600" dirty="0" err="1" smtClean="0">
                <a:solidFill>
                  <a:srgbClr val="00B050"/>
                </a:solidFill>
                <a:effectLst/>
                <a:latin typeface="Californian FB" pitchFamily="18" charset="0"/>
              </a:rPr>
              <a:t>τόν</a:t>
            </a:r>
            <a:r>
              <a:rPr lang="it-IT" sz="6600" dirty="0" smtClean="0">
                <a:solidFill>
                  <a:srgbClr val="00B050"/>
                </a:solidFill>
                <a:effectLst/>
                <a:latin typeface="Californian FB" pitchFamily="18" charset="0"/>
              </a:rPr>
              <a:t>              </a:t>
            </a:r>
            <a:r>
              <a:rPr lang="it-IT" sz="6600" dirty="0" err="1" smtClean="0">
                <a:solidFill>
                  <a:srgbClr val="00B050"/>
                </a:solidFill>
                <a:effectLst/>
                <a:latin typeface="Californian FB" pitchFamily="18" charset="0"/>
              </a:rPr>
              <a:t>τήν</a:t>
            </a:r>
            <a:endParaRPr lang="it-IT" sz="6600" dirty="0" smtClean="0">
              <a:solidFill>
                <a:srgbClr val="00B050"/>
              </a:solidFill>
              <a:effectLst/>
              <a:latin typeface="Californian FB" pitchFamily="18" charset="0"/>
            </a:endParaRPr>
          </a:p>
          <a:p>
            <a:pPr algn="l"/>
            <a:r>
              <a:rPr lang="it-IT" sz="6000" dirty="0">
                <a:solidFill>
                  <a:srgbClr val="00B050"/>
                </a:solidFill>
                <a:latin typeface="Californian FB" pitchFamily="18" charset="0"/>
              </a:rPr>
              <a:t> </a:t>
            </a:r>
            <a:r>
              <a:rPr lang="it-IT" sz="6000" dirty="0" smtClean="0">
                <a:solidFill>
                  <a:srgbClr val="00B050"/>
                </a:solidFill>
                <a:latin typeface="Californian FB" pitchFamily="18" charset="0"/>
              </a:rPr>
              <a:t>             </a:t>
            </a:r>
            <a:r>
              <a:rPr lang="it-IT" sz="6600" dirty="0" smtClean="0">
                <a:solidFill>
                  <a:srgbClr val="00B050"/>
                </a:solidFill>
                <a:effectLst/>
                <a:latin typeface="Californian FB" pitchFamily="18" charset="0"/>
              </a:rPr>
              <a:t>ἡ                    </a:t>
            </a:r>
            <a:r>
              <a:rPr lang="it-IT" sz="6600" dirty="0" err="1" smtClean="0">
                <a:solidFill>
                  <a:srgbClr val="00B050"/>
                </a:solidFill>
                <a:effectLst/>
                <a:latin typeface="Californian FB" pitchFamily="18" charset="0"/>
              </a:rPr>
              <a:t>τό</a:t>
            </a:r>
            <a:endParaRPr lang="it-IT" sz="6600" dirty="0" smtClean="0">
              <a:solidFill>
                <a:srgbClr val="00B050"/>
              </a:solidFill>
              <a:effectLst/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iniziare: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In greco, al contrario che in latino, è presente l’articolo determinativo che noi conosciamo bene in italiano.</a:t>
            </a:r>
          </a:p>
          <a:p>
            <a:pPr algn="just"/>
            <a:r>
              <a:rPr lang="it-IT" dirty="0" smtClean="0"/>
              <a:t>Esso si declina secondo i tre generi della lingua greca: maschile femminile neutro (serve per gli oggetti, per i nomi astratti, per i nomi di piccoli animali, etc.)</a:t>
            </a:r>
          </a:p>
          <a:p>
            <a:pPr algn="just"/>
            <a:r>
              <a:rPr lang="it-IT" dirty="0" smtClean="0"/>
              <a:t>Ha tre numeri: il singolare, il duale e il plurale. I Greci infatti distinguevano anche persone e/o oggetti che raggruppavano a due a due.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94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Continua…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L’articolo è declinato in diversi casi:</a:t>
            </a:r>
          </a:p>
          <a:p>
            <a:pPr algn="just"/>
            <a:r>
              <a:rPr lang="it-IT" dirty="0" smtClean="0"/>
              <a:t>Il nominativo esprime il soggetto</a:t>
            </a:r>
          </a:p>
          <a:p>
            <a:pPr algn="just"/>
            <a:r>
              <a:rPr lang="it-IT" dirty="0" smtClean="0"/>
              <a:t>Il genitivo esprime il complemento di specificazione</a:t>
            </a:r>
          </a:p>
          <a:p>
            <a:pPr algn="just"/>
            <a:r>
              <a:rPr lang="it-IT" dirty="0" smtClean="0"/>
              <a:t>Il dativo esprime il complemento di termine</a:t>
            </a:r>
          </a:p>
          <a:p>
            <a:pPr algn="just"/>
            <a:r>
              <a:rPr lang="it-IT" dirty="0" smtClean="0"/>
              <a:t>L’accusativo esprime il complemento oggetto.</a:t>
            </a:r>
          </a:p>
          <a:p>
            <a:pPr algn="just"/>
            <a:r>
              <a:rPr lang="it-IT" dirty="0" smtClean="0"/>
              <a:t>L’articolo manca del vocativo…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505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FFFF00"/>
                </a:solidFill>
                <a:latin typeface="Californian FB" pitchFamily="18" charset="0"/>
              </a:rPr>
              <a:t>La declinazione: </a:t>
            </a:r>
            <a:endParaRPr lang="it-IT" sz="8000" dirty="0">
              <a:solidFill>
                <a:srgbClr val="FFFF00"/>
              </a:solidFill>
              <a:latin typeface="Californian FB" pitchFamily="18" charset="0"/>
            </a:endParaRPr>
          </a:p>
        </p:txBody>
      </p:sp>
      <p:graphicFrame>
        <p:nvGraphicFramePr>
          <p:cNvPr id="21" name="Segnaposto contenuto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667916"/>
              </p:ext>
            </p:extLst>
          </p:nvPr>
        </p:nvGraphicFramePr>
        <p:xfrm>
          <a:off x="914400" y="1556792"/>
          <a:ext cx="8229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CASO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MASCHILE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FEMMINILE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NEUTRO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NOMINATIVO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effectLst/>
                          <a:latin typeface="Californian FB" pitchFamily="18" charset="0"/>
                        </a:rPr>
                        <a:t>ὁ il, lo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effectLst/>
                          <a:latin typeface="Californian FB" pitchFamily="18" charset="0"/>
                        </a:rPr>
                        <a:t>ἡ la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effectLst/>
                          <a:latin typeface="Californian FB" pitchFamily="18" charset="0"/>
                        </a:rPr>
                        <a:t>τό</a:t>
                      </a:r>
                      <a:r>
                        <a:rPr lang="it-IT" dirty="0" smtClean="0">
                          <a:effectLst/>
                          <a:latin typeface="Californian FB" pitchFamily="18" charset="0"/>
                        </a:rPr>
                        <a:t> il, lo 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GENITIVO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τοῦ </a:t>
                      </a:r>
                      <a:r>
                        <a:rPr lang="it-IT" dirty="0">
                          <a:latin typeface="Californian FB" pitchFamily="18" charset="0"/>
                        </a:rPr>
                        <a:t>del, dello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τῆς </a:t>
                      </a:r>
                      <a:r>
                        <a:rPr lang="it-IT">
                          <a:latin typeface="Californian FB" pitchFamily="18" charset="0"/>
                        </a:rPr>
                        <a:t>della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τοῦ </a:t>
                      </a:r>
                      <a:r>
                        <a:rPr lang="it-IT" dirty="0">
                          <a:latin typeface="Californian FB" pitchFamily="18" charset="0"/>
                        </a:rPr>
                        <a:t>del, dello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DATIVO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τῷ </a:t>
                      </a:r>
                      <a:r>
                        <a:rPr lang="it-IT" dirty="0">
                          <a:latin typeface="Californian FB" pitchFamily="18" charset="0"/>
                        </a:rPr>
                        <a:t>al, allo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τῇ </a:t>
                      </a:r>
                      <a:r>
                        <a:rPr lang="it-IT">
                          <a:latin typeface="Californian FB" pitchFamily="18" charset="0"/>
                        </a:rPr>
                        <a:t>alla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τῷ </a:t>
                      </a:r>
                      <a:r>
                        <a:rPr lang="it-IT" dirty="0">
                          <a:latin typeface="Californian FB" pitchFamily="18" charset="0"/>
                        </a:rPr>
                        <a:t>al, allo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fornian FB" pitchFamily="18" charset="0"/>
                        </a:rPr>
                        <a:t>ACCUSATIVO</a:t>
                      </a:r>
                      <a:endParaRPr lang="it-IT" dirty="0">
                        <a:latin typeface="Californian FB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τόν </a:t>
                      </a:r>
                      <a:r>
                        <a:rPr lang="it-IT" dirty="0">
                          <a:latin typeface="Californian FB" pitchFamily="18" charset="0"/>
                        </a:rPr>
                        <a:t>il, 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τήν </a:t>
                      </a:r>
                      <a:r>
                        <a:rPr lang="it-IT">
                          <a:latin typeface="Californian FB" pitchFamily="18" charset="0"/>
                        </a:rPr>
                        <a:t>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τό </a:t>
                      </a:r>
                      <a:r>
                        <a:rPr lang="it-IT" dirty="0">
                          <a:latin typeface="Californian FB" pitchFamily="18" charset="0"/>
                        </a:rPr>
                        <a:t>il, lo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715628"/>
              </p:ext>
            </p:extLst>
          </p:nvPr>
        </p:nvGraphicFramePr>
        <p:xfrm>
          <a:off x="0" y="1916832"/>
          <a:ext cx="899592" cy="15121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592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     </a:t>
                      </a:r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>
                          <a:latin typeface="Californian FB" pitchFamily="18" charset="0"/>
                        </a:rPr>
                        <a:t>SING.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303245"/>
              </p:ext>
            </p:extLst>
          </p:nvPr>
        </p:nvGraphicFramePr>
        <p:xfrm>
          <a:off x="899592" y="3429000"/>
          <a:ext cx="8244408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1102"/>
                <a:gridCol w="2061102"/>
                <a:gridCol w="2061102"/>
                <a:gridCol w="206110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NOMINATIVO;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ACCUSATIVO</a:t>
                      </a:r>
                      <a:endParaRPr lang="it-IT" b="0" dirty="0">
                        <a:solidFill>
                          <a:schemeClr val="tx1"/>
                        </a:solidFill>
                        <a:latin typeface="Californian FB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τώ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i due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τά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le due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τώ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i due 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GENITIVO;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τοῖν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dei/ai 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ταῖν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delle/alle due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τοῖν 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dei/ai due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11654"/>
              </p:ext>
            </p:extLst>
          </p:nvPr>
        </p:nvGraphicFramePr>
        <p:xfrm>
          <a:off x="-14808" y="3429000"/>
          <a:ext cx="899592" cy="12961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592"/>
              </a:tblGrid>
              <a:tr h="1296144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sz="1600" dirty="0" smtClean="0">
                        <a:latin typeface="Californian FB" pitchFamily="18" charset="0"/>
                      </a:endParaRPr>
                    </a:p>
                    <a:p>
                      <a:r>
                        <a:rPr lang="it-IT" sz="1600" dirty="0" smtClean="0">
                          <a:latin typeface="Californian FB" pitchFamily="18" charset="0"/>
                        </a:rPr>
                        <a:t>DUALE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el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92425"/>
              </p:ext>
            </p:extLst>
          </p:nvPr>
        </p:nvGraphicFramePr>
        <p:xfrm>
          <a:off x="899592" y="4725144"/>
          <a:ext cx="8244408" cy="1539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1102"/>
                <a:gridCol w="2061102"/>
                <a:gridCol w="2061102"/>
                <a:gridCol w="2061102"/>
              </a:tblGrid>
              <a:tr h="427072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NOMINATIVO</a:t>
                      </a:r>
                      <a:endParaRPr lang="it-IT" b="0" dirty="0">
                        <a:solidFill>
                          <a:schemeClr val="tx1"/>
                        </a:solidFill>
                        <a:latin typeface="Californian FB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οἱ 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i, gli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αἱ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le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τά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i, gli 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GENITIVO</a:t>
                      </a:r>
                      <a:endParaRPr lang="it-IT" b="0" dirty="0">
                        <a:solidFill>
                          <a:schemeClr val="tx1"/>
                        </a:solidFill>
                        <a:latin typeface="Californian FB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τῶν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dei, degli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τῶν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delle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τῶν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dei, degli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DATIVO</a:t>
                      </a:r>
                      <a:endParaRPr lang="it-IT" b="0" dirty="0">
                        <a:solidFill>
                          <a:schemeClr val="tx1"/>
                        </a:solidFill>
                        <a:latin typeface="Californian FB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τοῖς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ai, agli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ταῖς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alle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τοῖς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ai, agli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ACCUSATIVO</a:t>
                      </a:r>
                      <a:endParaRPr lang="it-IT" b="0" dirty="0">
                        <a:solidFill>
                          <a:schemeClr val="tx1"/>
                        </a:solidFill>
                        <a:latin typeface="Californian FB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τούς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i, gli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>
                          <a:solidFill>
                            <a:schemeClr val="tx1"/>
                          </a:solidFill>
                        </a:rPr>
                        <a:t>τάς </a:t>
                      </a:r>
                      <a:r>
                        <a:rPr lang="it-IT" b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τά 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  <a:latin typeface="Californian FB" pitchFamily="18" charset="0"/>
                        </a:rPr>
                        <a:t>i, gli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90194"/>
              </p:ext>
            </p:extLst>
          </p:nvPr>
        </p:nvGraphicFramePr>
        <p:xfrm>
          <a:off x="0" y="4725144"/>
          <a:ext cx="899592" cy="15121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99592"/>
              </a:tblGrid>
              <a:tr h="1512168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baseline="0" dirty="0" smtClean="0">
                          <a:solidFill>
                            <a:schemeClr val="bg1"/>
                          </a:solidFill>
                          <a:latin typeface="Californian FB" pitchFamily="18" charset="0"/>
                        </a:rPr>
                        <a:t>  PLU.</a:t>
                      </a:r>
                      <a:endParaRPr lang="it-IT" dirty="0">
                        <a:solidFill>
                          <a:schemeClr val="bg1"/>
                        </a:solidFill>
                        <a:latin typeface="Californian FB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4815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CARATTERISTICHE</a:t>
            </a:r>
            <a:endParaRPr lang="it-IT" dirty="0">
              <a:solidFill>
                <a:srgbClr val="FFFF00"/>
              </a:solidFill>
              <a:latin typeface="Californian FB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616624"/>
          </a:xfrm>
        </p:spPr>
        <p:txBody>
          <a:bodyPr>
            <a:normAutofit lnSpcReduction="10000"/>
          </a:bodyPr>
          <a:lstStyle/>
          <a:p>
            <a:pPr algn="just"/>
            <a:endParaRPr lang="it-IT" sz="3446" dirty="0" smtClean="0">
              <a:solidFill>
                <a:srgbClr val="FFFF00"/>
              </a:solidFill>
              <a:latin typeface="Californian FB" pitchFamily="18" charset="0"/>
            </a:endParaRPr>
          </a:p>
          <a:p>
            <a:pPr algn="just"/>
            <a:r>
              <a:rPr lang="it-IT" sz="3446" dirty="0" smtClean="0">
                <a:solidFill>
                  <a:srgbClr val="FFFF00"/>
                </a:solidFill>
                <a:latin typeface="Californian FB" pitchFamily="18" charset="0"/>
              </a:rPr>
              <a:t>L’ARTICOLO </a:t>
            </a:r>
            <a:r>
              <a:rPr lang="it-IT" sz="3446" dirty="0" smtClean="0">
                <a:solidFill>
                  <a:srgbClr val="FFFF00"/>
                </a:solidFill>
                <a:latin typeface="Californian FB" pitchFamily="18" charset="0"/>
              </a:rPr>
              <a:t>ERA IN ORIGINE UN PRONOME DIMOSTRATIVO E, COME TUTTI I </a:t>
            </a:r>
            <a:r>
              <a:rPr lang="it-IT" sz="3446" dirty="0" smtClean="0">
                <a:solidFill>
                  <a:srgbClr val="FFFF00"/>
                </a:solidFill>
                <a:latin typeface="Californian FB" pitchFamily="18" charset="0"/>
              </a:rPr>
              <a:t>PRONOMI, È QUINDI </a:t>
            </a:r>
            <a:r>
              <a:rPr lang="it-IT" sz="3446" dirty="0" smtClean="0">
                <a:solidFill>
                  <a:srgbClr val="FFFF00"/>
                </a:solidFill>
                <a:latin typeface="Californian FB" pitchFamily="18" charset="0"/>
              </a:rPr>
              <a:t>PRIVO DEL CASO </a:t>
            </a:r>
            <a:r>
              <a:rPr lang="it-IT" sz="3446" b="1" dirty="0" smtClean="0">
                <a:solidFill>
                  <a:srgbClr val="FFFF00"/>
                </a:solidFill>
                <a:latin typeface="Californian FB" pitchFamily="18" charset="0"/>
              </a:rPr>
              <a:t>VOCATIVO</a:t>
            </a:r>
          </a:p>
          <a:p>
            <a:endParaRPr lang="it-IT" sz="3446" dirty="0" smtClean="0">
              <a:solidFill>
                <a:srgbClr val="00B050"/>
              </a:solidFill>
              <a:latin typeface="Californian FB" pitchFamily="18" charset="0"/>
            </a:endParaRPr>
          </a:p>
          <a:p>
            <a:endParaRPr lang="it-IT" sz="3446" dirty="0">
              <a:solidFill>
                <a:srgbClr val="00B050"/>
              </a:solidFill>
              <a:latin typeface="Californian FB" pitchFamily="18" charset="0"/>
            </a:endParaRPr>
          </a:p>
          <a:p>
            <a:pPr algn="just"/>
            <a:r>
              <a:rPr lang="it-IT" sz="3446" dirty="0" smtClean="0">
                <a:solidFill>
                  <a:srgbClr val="00B050"/>
                </a:solidFill>
                <a:latin typeface="Californian FB" pitchFamily="18" charset="0"/>
              </a:rPr>
              <a:t>IL NOMINATIVO MASCHILE E FEMMINILE </a:t>
            </a:r>
            <a:r>
              <a:rPr lang="it-IT" sz="3446" dirty="0" smtClean="0">
                <a:solidFill>
                  <a:srgbClr val="00B050"/>
                </a:solidFill>
                <a:latin typeface="Californian FB" pitchFamily="18" charset="0"/>
              </a:rPr>
              <a:t>SINGOLARE </a:t>
            </a:r>
            <a:r>
              <a:rPr lang="it-IT" sz="3446" dirty="0" smtClean="0">
                <a:solidFill>
                  <a:srgbClr val="00B050"/>
                </a:solidFill>
                <a:latin typeface="Californian FB" pitchFamily="18" charset="0"/>
              </a:rPr>
              <a:t>NON </a:t>
            </a:r>
            <a:r>
              <a:rPr lang="it-IT" sz="3446" dirty="0" smtClean="0">
                <a:solidFill>
                  <a:srgbClr val="00B050"/>
                </a:solidFill>
                <a:latin typeface="Californian FB" pitchFamily="18" charset="0"/>
              </a:rPr>
              <a:t>HANNO DESINENZA.</a:t>
            </a:r>
            <a:endParaRPr lang="it-IT" sz="3446" dirty="0" smtClean="0">
              <a:solidFill>
                <a:srgbClr val="00B050"/>
              </a:solidFill>
              <a:latin typeface="Californian FB" pitchFamily="18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rgbClr val="FFFF00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3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LA NATURA PRONOMINALE DELL’ARTICOLO IN ATTICO SI MANTIENE :</a:t>
            </a:r>
          </a:p>
          <a:p>
            <a:pPr algn="just"/>
            <a:r>
              <a:rPr lang="it-IT" dirty="0" smtClean="0">
                <a:latin typeface="Californian FB" pitchFamily="18" charset="0"/>
              </a:rPr>
              <a:t>NELLE ESPRESSIONI OPPOSITIVE:</a:t>
            </a:r>
          </a:p>
          <a:p>
            <a:pPr marL="457200" lvl="1" indent="0" algn="just">
              <a:buNone/>
            </a:pPr>
            <a:r>
              <a:rPr lang="it-IT" dirty="0">
                <a:latin typeface="Californian FB" pitchFamily="18" charset="0"/>
              </a:rPr>
              <a:t>ὁ </a:t>
            </a:r>
            <a:r>
              <a:rPr lang="it-IT" dirty="0" err="1" smtClean="0">
                <a:latin typeface="Californian FB" pitchFamily="18" charset="0"/>
              </a:rPr>
              <a:t>μέν</a:t>
            </a:r>
            <a:r>
              <a:rPr lang="it-IT" dirty="0" smtClean="0">
                <a:latin typeface="Californian FB" pitchFamily="18" charset="0"/>
              </a:rPr>
              <a:t>…ὁ </a:t>
            </a:r>
            <a:r>
              <a:rPr lang="it-IT" dirty="0" err="1">
                <a:latin typeface="Californian FB" pitchFamily="18" charset="0"/>
              </a:rPr>
              <a:t>δέ</a:t>
            </a:r>
            <a:r>
              <a:rPr lang="it-IT" dirty="0">
                <a:latin typeface="Californian FB" pitchFamily="18" charset="0"/>
              </a:rPr>
              <a:t> </a:t>
            </a:r>
            <a:r>
              <a:rPr lang="it-IT" dirty="0" smtClean="0">
                <a:latin typeface="Californian FB" pitchFamily="18" charset="0"/>
              </a:rPr>
              <a:t>= l'uno</a:t>
            </a:r>
            <a:r>
              <a:rPr lang="it-IT" dirty="0">
                <a:latin typeface="Californian FB" pitchFamily="18" charset="0"/>
              </a:rPr>
              <a:t>.. l'altro..; uno.. un altro..; questo.. quello..; chi.. chi..</a:t>
            </a:r>
          </a:p>
          <a:p>
            <a:pPr marL="457200" lvl="1" indent="0" algn="just">
              <a:buNone/>
            </a:pPr>
            <a:r>
              <a:rPr lang="el-GR" dirty="0"/>
              <a:t>οἱ</a:t>
            </a:r>
            <a:r>
              <a:rPr lang="it-IT" dirty="0">
                <a:latin typeface="Californian FB" pitchFamily="18" charset="0"/>
              </a:rPr>
              <a:t> </a:t>
            </a:r>
            <a:r>
              <a:rPr lang="it-IT" dirty="0" err="1" smtClean="0">
                <a:latin typeface="Californian FB" pitchFamily="18" charset="0"/>
              </a:rPr>
              <a:t>μέν</a:t>
            </a:r>
            <a:r>
              <a:rPr lang="it-IT" dirty="0" smtClean="0">
                <a:latin typeface="Californian FB" pitchFamily="18" charset="0"/>
              </a:rPr>
              <a:t>…</a:t>
            </a:r>
            <a:r>
              <a:rPr lang="el-GR" dirty="0"/>
              <a:t> </a:t>
            </a:r>
            <a:r>
              <a:rPr lang="el-GR" dirty="0" smtClean="0"/>
              <a:t>οἱ</a:t>
            </a:r>
            <a:r>
              <a:rPr lang="it-IT" dirty="0" smtClean="0">
                <a:latin typeface="Californian FB" pitchFamily="18" charset="0"/>
              </a:rPr>
              <a:t> </a:t>
            </a:r>
            <a:r>
              <a:rPr lang="it-IT" dirty="0" err="1">
                <a:latin typeface="Californian FB" pitchFamily="18" charset="0"/>
              </a:rPr>
              <a:t>δέ</a:t>
            </a:r>
            <a:r>
              <a:rPr lang="it-IT" dirty="0" smtClean="0">
                <a:latin typeface="Californian FB" pitchFamily="18" charset="0"/>
              </a:rPr>
              <a:t> = gli </a:t>
            </a:r>
            <a:r>
              <a:rPr lang="it-IT" dirty="0">
                <a:latin typeface="Californian FB" pitchFamily="18" charset="0"/>
              </a:rPr>
              <a:t>uni.. gli altri..; alcuni.. altri..; questi.. quelli..; chi.. chi</a:t>
            </a:r>
            <a:r>
              <a:rPr lang="it-IT" dirty="0" smtClean="0">
                <a:latin typeface="Californian FB" pitchFamily="18" charset="0"/>
              </a:rPr>
              <a:t>..;</a:t>
            </a:r>
          </a:p>
          <a:p>
            <a:pPr marL="457200" lvl="1" indent="0" algn="just">
              <a:buNone/>
            </a:pPr>
            <a:endParaRPr lang="it-IT" dirty="0">
              <a:latin typeface="Californian FB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it-IT" dirty="0" smtClean="0">
                <a:latin typeface="Californian FB" pitchFamily="18" charset="0"/>
              </a:rPr>
              <a:t>ALL’INZIO DI FRASE </a:t>
            </a:r>
            <a:r>
              <a:rPr lang="it-IT" dirty="0">
                <a:latin typeface="Californian FB" pitchFamily="18" charset="0"/>
              </a:rPr>
              <a:t>ὁ </a:t>
            </a:r>
            <a:r>
              <a:rPr lang="it-IT" dirty="0" err="1">
                <a:latin typeface="Californian FB" pitchFamily="18" charset="0"/>
              </a:rPr>
              <a:t>δέ</a:t>
            </a:r>
            <a:r>
              <a:rPr lang="it-IT" dirty="0">
                <a:latin typeface="Californian FB" pitchFamily="18" charset="0"/>
              </a:rPr>
              <a:t> </a:t>
            </a:r>
            <a:r>
              <a:rPr lang="it-IT" dirty="0" smtClean="0">
                <a:latin typeface="Californian FB" pitchFamily="18" charset="0"/>
              </a:rPr>
              <a:t>, ἡ </a:t>
            </a:r>
            <a:r>
              <a:rPr lang="it-IT" dirty="0" err="1" smtClean="0">
                <a:latin typeface="Californian FB" pitchFamily="18" charset="0"/>
              </a:rPr>
              <a:t>δέ</a:t>
            </a:r>
            <a:r>
              <a:rPr lang="it-IT" dirty="0" smtClean="0">
                <a:latin typeface="Californian FB" pitchFamily="18" charset="0"/>
              </a:rPr>
              <a:t> = e quello, e quella…</a:t>
            </a:r>
          </a:p>
          <a:p>
            <a:pPr lvl="1" algn="just">
              <a:buFont typeface="Arial" pitchFamily="34" charset="0"/>
              <a:buChar char="•"/>
            </a:pPr>
            <a:endParaRPr lang="it-IT" dirty="0">
              <a:latin typeface="Californian FB" pitchFamily="18" charset="0"/>
            </a:endParaRPr>
          </a:p>
          <a:p>
            <a:pPr algn="just"/>
            <a:r>
              <a:rPr lang="it-IT" sz="2800" dirty="0" smtClean="0">
                <a:latin typeface="Californian FB" pitchFamily="18" charset="0"/>
              </a:rPr>
              <a:t>   NELLA LOCUZIONE π</a:t>
            </a:r>
            <a:r>
              <a:rPr lang="it-IT" sz="2800" dirty="0" err="1" smtClean="0">
                <a:latin typeface="Californian FB" pitchFamily="18" charset="0"/>
              </a:rPr>
              <a:t>ρό</a:t>
            </a:r>
            <a:r>
              <a:rPr lang="it-IT" sz="2800" dirty="0" smtClean="0">
                <a:latin typeface="Californian FB" pitchFamily="18" charset="0"/>
              </a:rPr>
              <a:t> </a:t>
            </a:r>
            <a:r>
              <a:rPr lang="el-GR" sz="2800" dirty="0" smtClean="0"/>
              <a:t>τοῦ</a:t>
            </a:r>
            <a:r>
              <a:rPr lang="it-IT" sz="2800" dirty="0">
                <a:latin typeface="Californian FB" pitchFamily="18" charset="0"/>
              </a:rPr>
              <a:t> </a:t>
            </a:r>
            <a:r>
              <a:rPr lang="it-IT" sz="2800" dirty="0" smtClean="0">
                <a:latin typeface="Californian FB" pitchFamily="18" charset="0"/>
              </a:rPr>
              <a:t>= prima d’ora</a:t>
            </a:r>
          </a:p>
          <a:p>
            <a:pPr lvl="1">
              <a:buFont typeface="Arial" pitchFamily="34" charset="0"/>
              <a:buChar char="•"/>
            </a:pPr>
            <a:endParaRPr lang="it-IT" dirty="0">
              <a:latin typeface="Californian FB" pitchFamily="18" charset="0"/>
            </a:endParaRPr>
          </a:p>
          <a:p>
            <a:pPr marL="0" indent="0">
              <a:buNone/>
            </a:pPr>
            <a:endParaRPr lang="it-IT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5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REALIZZATO DA</a:t>
            </a: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: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FFFF00"/>
              </a:solidFill>
              <a:latin typeface="Californian FB" pitchFamily="18" charset="0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MORETTA </a:t>
            </a: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ANNUNZIATA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da un’idea della prof. </a:t>
            </a:r>
            <a:r>
              <a:rPr lang="it-IT" dirty="0" err="1" smtClean="0">
                <a:solidFill>
                  <a:srgbClr val="FFFF00"/>
                </a:solidFill>
                <a:latin typeface="Californian FB" pitchFamily="18" charset="0"/>
              </a:rPr>
              <a:t>ssa</a:t>
            </a: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 Daniela Borrelli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FFFF00"/>
              </a:solidFill>
              <a:latin typeface="Californian FB" pitchFamily="18" charset="0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V C Liceo Classico “Pietro Giannone”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FF00"/>
                </a:solidFill>
                <a:latin typeface="Californian FB" pitchFamily="18" charset="0"/>
              </a:rPr>
              <a:t>30 marzo 2020</a:t>
            </a:r>
            <a:endParaRPr lang="it-IT" dirty="0">
              <a:solidFill>
                <a:srgbClr val="FFFF00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434</Words>
  <Application>Microsoft Macintosh PowerPoint</Application>
  <PresentationFormat>Presentazione su schermo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  L’articolo greco</vt:lpstr>
      <vt:lpstr>Per iniziare:</vt:lpstr>
      <vt:lpstr>Continua…</vt:lpstr>
      <vt:lpstr>La declinazione: </vt:lpstr>
      <vt:lpstr>CARATTERISTICHE</vt:lpstr>
      <vt:lpstr>Presentazione di PowerPoint</vt:lpstr>
      <vt:lpstr>Presentazione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L’articolo greco</dc:title>
  <dc:creator>Utente-Asus</dc:creator>
  <cp:lastModifiedBy>apple</cp:lastModifiedBy>
  <cp:revision>15</cp:revision>
  <dcterms:created xsi:type="dcterms:W3CDTF">2020-03-30T13:21:19Z</dcterms:created>
  <dcterms:modified xsi:type="dcterms:W3CDTF">2020-03-31T14:24:06Z</dcterms:modified>
</cp:coreProperties>
</file>